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3_9845F86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5"/>
  </p:notesMasterIdLst>
  <p:handoutMasterIdLst>
    <p:handoutMasterId r:id="rId16"/>
  </p:handoutMasterIdLst>
  <p:sldIdLst>
    <p:sldId id="257" r:id="rId2"/>
    <p:sldId id="259" r:id="rId3"/>
    <p:sldId id="260" r:id="rId4"/>
    <p:sldId id="258" r:id="rId5"/>
    <p:sldId id="322" r:id="rId6"/>
    <p:sldId id="261" r:id="rId7"/>
    <p:sldId id="262" r:id="rId8"/>
    <p:sldId id="324" r:id="rId9"/>
    <p:sldId id="321" r:id="rId10"/>
    <p:sldId id="263" r:id="rId11"/>
    <p:sldId id="264" r:id="rId12"/>
    <p:sldId id="326" r:id="rId13"/>
    <p:sldId id="327" r:id="rId1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3E38"/>
    <a:srgbClr val="2C2921"/>
    <a:srgbClr val="00B050"/>
    <a:srgbClr val="FAD4B1"/>
    <a:srgbClr val="CEAC83"/>
    <a:srgbClr val="A68154"/>
    <a:srgbClr val="403426"/>
    <a:srgbClr val="604E35"/>
    <a:srgbClr val="CEA56F"/>
    <a:srgbClr val="BEA47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A875F-F316-3141-AA98-7436BE36D412}" v="19" dt="2023-05-22T12:46:28.174"/>
    <p1510:client id="{7E3D6D94-3546-3A17-D5BC-E11CF41837E5}" v="735" dt="2023-05-29T02:49:06.581"/>
  </p1510:revLst>
</p1510:revInfo>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6386" autoAdjust="0"/>
  </p:normalViewPr>
  <p:slideViewPr>
    <p:cSldViewPr>
      <p:cViewPr varScale="1">
        <p:scale>
          <a:sx n="71" d="100"/>
          <a:sy n="71" d="100"/>
        </p:scale>
        <p:origin x="1584"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omments/modernComment_103_9845F86A.xml><?xml version="1.0" encoding="utf-8"?>
<p188:cmLst xmlns:a="http://schemas.openxmlformats.org/drawingml/2006/main" xmlns:r="http://schemas.openxmlformats.org/officeDocument/2006/relationships" xmlns:p188="http://schemas.microsoft.com/office/powerpoint/2018/8/main">
  <p188:cm id="{D19AEB4D-0C49-4D29-8EF7-F759DB5A27B4}" authorId="{00000000-0000-0000-0000-000000000000}" created="2023-05-29T02:17:57.768">
    <ac:deMkLst xmlns:ac="http://schemas.microsoft.com/office/drawing/2013/main/command">
      <pc:docMk xmlns:pc="http://schemas.microsoft.com/office/powerpoint/2013/main/command"/>
      <pc:sldMk xmlns:pc="http://schemas.microsoft.com/office/powerpoint/2013/main/command" cId="2554722410" sldId="259"/>
      <ac:graphicFrameMk id="4" creationId="{144A252E-DAE9-41FE-8421-DB22E3BAF0E9}"/>
    </ac:deMkLst>
    <p188:txBody>
      <a:bodyPr/>
      <a:lstStyle/>
      <a:p>
        <a:r>
          <a:rPr lang="en-US"/>
          <a:t>I am having trouble removing the stock images in the background. </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8.jpg!d"/><Relationship Id="rId7" Type="http://schemas.openxmlformats.org/officeDocument/2006/relationships/hyperlink" Target="https://pixabay.com/en/man-portrait-business-chinese-537136/" TargetMode="External"/><Relationship Id="rId2" Type="http://schemas.openxmlformats.org/officeDocument/2006/relationships/hyperlink" Target="https://pxhere.com/es/photo/1573329" TargetMode="External"/><Relationship Id="rId1" Type="http://schemas.openxmlformats.org/officeDocument/2006/relationships/image" Target="../media/image17.jpg"/><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hyperlink" Target="https://pxhere.com/en/photo/1079382"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8.jpg!d"/><Relationship Id="rId7" Type="http://schemas.openxmlformats.org/officeDocument/2006/relationships/hyperlink" Target="https://pixabay.com/en/man-portrait-business-chinese-537136/" TargetMode="External"/><Relationship Id="rId2" Type="http://schemas.openxmlformats.org/officeDocument/2006/relationships/hyperlink" Target="https://pxhere.com/es/photo/1573329" TargetMode="External"/><Relationship Id="rId1" Type="http://schemas.openxmlformats.org/officeDocument/2006/relationships/image" Target="../media/image17.jpg"/><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hyperlink" Target="https://pxhere.com/en/photo/1079382" TargetMode="Externa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8/layout/PictureGrid" loCatId="picture" qsTypeId="urn:microsoft.com/office/officeart/2005/8/quickstyle/simple2" qsCatId="simple" csTypeId="urn:microsoft.com/office/officeart/2005/8/colors/colorful3" csCatId="colorful" phldr="1"/>
      <dgm:spPr/>
      <dgm:t>
        <a:bodyPr/>
        <a:lstStyle/>
        <a:p>
          <a:endParaRPr lang="en-US"/>
        </a:p>
      </dgm:t>
    </dgm:pt>
    <dgm:pt modelId="{E6A37A32-4FDB-4160-8224-649A61B9B7FA}">
      <dgm:prSet phldrT="[Text]"/>
      <dgm:spPr/>
      <dgm:t>
        <a:bodyPr/>
        <a:lstStyle/>
        <a:p>
          <a:pPr rtl="0"/>
          <a:r>
            <a:rPr lang="en-US" dirty="0">
              <a:latin typeface="Calibri"/>
            </a:rPr>
            <a:t>Matt Lomicka</a:t>
          </a:r>
          <a:br>
            <a:rPr lang="en-US" dirty="0"/>
          </a:br>
          <a:r>
            <a:rPr lang="en-US" dirty="0"/>
            <a:t>Scrum Master</a:t>
          </a:r>
        </a:p>
      </dgm:t>
    </dgm:pt>
    <dgm:pt modelId="{FBC227AB-04B5-4E02-B9C8-CE059397AE6F}" type="parTrans" cxnId="{261139F4-D2EA-421C-B10D-3618FDDE855E}">
      <dgm:prSet/>
      <dgm:spPr/>
      <dgm:t>
        <a:bodyPr/>
        <a:lstStyle/>
        <a:p>
          <a:endParaRPr lang="en-US"/>
        </a:p>
      </dgm:t>
    </dgm:pt>
    <dgm:pt modelId="{B8DCDEB4-DADC-41EF-B582-800BCBDD8234}" type="sibTrans" cxnId="{261139F4-D2EA-421C-B10D-3618FDDE855E}">
      <dgm:prSet/>
      <dgm:spPr/>
      <dgm:t>
        <a:bodyPr/>
        <a:lstStyle/>
        <a:p>
          <a:endParaRPr lang="en-US"/>
        </a:p>
      </dgm:t>
    </dgm:pt>
    <dgm:pt modelId="{FF6720FC-D597-4E8B-8DED-B5175774475A}">
      <dgm:prSet phldrT="[Text]"/>
      <dgm:spPr/>
      <dgm:t>
        <a:bodyPr/>
        <a:lstStyle/>
        <a:p>
          <a:pPr rtl="0"/>
          <a:r>
            <a:rPr lang="en-US" dirty="0">
              <a:latin typeface="Calibri"/>
            </a:rPr>
            <a:t>Kevin Cheng</a:t>
          </a:r>
          <a:br>
            <a:rPr lang="en-US" dirty="0"/>
          </a:br>
          <a:r>
            <a:rPr lang="en-US" dirty="0"/>
            <a:t>Product Owner</a:t>
          </a:r>
        </a:p>
      </dgm:t>
    </dgm:pt>
    <dgm:pt modelId="{D79BE36A-E982-461A-B497-99A870FE4510}" type="parTrans" cxnId="{2365F23A-75C8-4AAB-B162-6300F531347B}">
      <dgm:prSet/>
      <dgm:spPr/>
      <dgm:t>
        <a:bodyPr/>
        <a:lstStyle/>
        <a:p>
          <a:endParaRPr lang="en-US"/>
        </a:p>
      </dgm:t>
    </dgm:pt>
    <dgm:pt modelId="{10DF836C-16B9-456E-9415-3953E42162EA}" type="sibTrans" cxnId="{2365F23A-75C8-4AAB-B162-6300F531347B}">
      <dgm:prSet/>
      <dgm:spPr/>
      <dgm:t>
        <a:bodyPr/>
        <a:lstStyle/>
        <a:p>
          <a:endParaRPr lang="en-US"/>
        </a:p>
      </dgm:t>
    </dgm:pt>
    <dgm:pt modelId="{BC3DC443-B727-4059-B20A-21E8B4F9D7C0}">
      <dgm:prSet phldrT="[Text]"/>
      <dgm:spPr/>
      <dgm:t>
        <a:bodyPr/>
        <a:lstStyle/>
        <a:p>
          <a:pPr rtl="0"/>
          <a:r>
            <a:rPr lang="en-US" dirty="0" err="1">
              <a:latin typeface="Calibri"/>
            </a:rPr>
            <a:t>Fraol</a:t>
          </a:r>
          <a:r>
            <a:rPr lang="en-US" dirty="0">
              <a:latin typeface="Calibri"/>
            </a:rPr>
            <a:t> Abebe</a:t>
          </a:r>
          <a:br>
            <a:rPr lang="en-US" dirty="0"/>
          </a:br>
          <a:r>
            <a:rPr lang="en-US" dirty="0"/>
            <a:t>Developer</a:t>
          </a:r>
          <a:r>
            <a:rPr lang="en-US" dirty="0">
              <a:latin typeface="Calibri"/>
            </a:rPr>
            <a:t> &amp; GitHub Master</a:t>
          </a:r>
          <a:endParaRPr lang="en-US" dirty="0"/>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dgm:t>
        <a:bodyPr/>
        <a:lstStyle/>
        <a:p>
          <a:endParaRPr lang="en-US"/>
        </a:p>
      </dgm:t>
    </dgm:pt>
    <dgm:pt modelId="{1D280BCA-5803-431E-982A-6F36D343DF82}">
      <dgm:prSet phldrT="[Text]"/>
      <dgm:spPr/>
      <dgm:t>
        <a:bodyPr/>
        <a:lstStyle/>
        <a:p>
          <a:pPr rtl="0"/>
          <a:r>
            <a:rPr lang="en-US" dirty="0">
              <a:latin typeface="Calibri"/>
            </a:rPr>
            <a:t>Radha Kanuri</a:t>
          </a:r>
          <a:br>
            <a:rPr lang="en-US" dirty="0"/>
          </a:br>
          <a:r>
            <a:rPr lang="en-US" dirty="0"/>
            <a:t>Developer</a:t>
          </a:r>
        </a:p>
      </dgm:t>
    </dgm:pt>
    <dgm:pt modelId="{17BC456C-F22D-455F-AC35-12A31BD72800}" type="parTrans" cxnId="{54A7D819-0BAA-4BC9-8C81-857D6CA9817A}">
      <dgm:prSet/>
      <dgm:spPr/>
      <dgm:t>
        <a:bodyPr/>
        <a:lstStyle/>
        <a:p>
          <a:endParaRPr lang="en-US"/>
        </a:p>
      </dgm:t>
    </dgm:pt>
    <dgm:pt modelId="{1D1CA476-61C3-4E6F-A3A4-6E78DB6AFFC8}" type="sibTrans" cxnId="{54A7D819-0BAA-4BC9-8C81-857D6CA9817A}">
      <dgm:prSet/>
      <dgm:spPr/>
      <dgm:t>
        <a:bodyPr/>
        <a:lstStyle/>
        <a:p>
          <a:endParaRPr lang="en-US"/>
        </a:p>
      </dgm:t>
    </dgm:pt>
    <dgm:pt modelId="{E813D4AE-408A-DC4D-979B-E48C39BA6864}" type="pres">
      <dgm:prSet presAssocID="{D7A0C5FB-E74F-4374-9A21-094842ECF9B3}" presName="Name0" presStyleCnt="0">
        <dgm:presLayoutVars>
          <dgm:dir/>
        </dgm:presLayoutVars>
      </dgm:prSet>
      <dgm:spPr/>
    </dgm:pt>
    <dgm:pt modelId="{EED6477E-6FFB-454C-8B1C-70B11D6DA1B7}" type="pres">
      <dgm:prSet presAssocID="{E6A37A32-4FDB-4160-8224-649A61B9B7FA}" presName="composite" presStyleCnt="0"/>
      <dgm:spPr/>
    </dgm:pt>
    <dgm:pt modelId="{E0B77CA5-59C4-8B4A-AEDC-7AF81C492BB1}" type="pres">
      <dgm:prSet presAssocID="{E6A37A32-4FDB-4160-8224-649A61B9B7FA}" presName="rect2" presStyleLbl="revTx" presStyleIdx="0" presStyleCnt="4">
        <dgm:presLayoutVars>
          <dgm:bulletEnabled val="1"/>
        </dgm:presLayoutVars>
      </dgm:prSet>
      <dgm:spPr/>
    </dgm:pt>
    <dgm:pt modelId="{6E967490-2437-3F4A-A798-BD218DFE5C93}" type="pres">
      <dgm:prSet presAssocID="{E6A37A32-4FDB-4160-8224-649A61B9B7FA}" presName="rect1" presStyleLbl="alignImgPlace1" presStyleIdx="0" presStyleCnt="4"/>
      <dgm:spPr>
        <a:blipFill dpi="0" rotWithShape="1">
          <a:blip xmlns:r="http://schemas.openxmlformats.org/officeDocument/2006/relationships" r:embed="rId1">
            <a:extLst>
              <a:ext uri="{837473B0-CC2E-450A-ABE3-18F120FF3D39}">
                <a1611:picAttrSrcUrl xmlns:a1611="http://schemas.microsoft.com/office/drawing/2016/11/main" r:id="rId2"/>
              </a:ext>
            </a:extLst>
          </a:blip>
          <a:srcRect/>
          <a:stretch>
            <a:fillRect l="-42574" t="1193" r="-7426" b="-1193"/>
          </a:stretch>
        </a:blipFill>
      </dgm:spPr>
    </dgm:pt>
    <dgm:pt modelId="{A7152D53-068F-6848-9BF3-4F46303C8866}" type="pres">
      <dgm:prSet presAssocID="{B8DCDEB4-DADC-41EF-B582-800BCBDD8234}" presName="sibTrans" presStyleCnt="0"/>
      <dgm:spPr/>
    </dgm:pt>
    <dgm:pt modelId="{E327B228-9517-DA43-85F3-215C35BC7388}" type="pres">
      <dgm:prSet presAssocID="{FF6720FC-D597-4E8B-8DED-B5175774475A}" presName="composite" presStyleCnt="0"/>
      <dgm:spPr/>
    </dgm:pt>
    <dgm:pt modelId="{20DEF53F-B2BC-D443-88CC-9049D15913EF}" type="pres">
      <dgm:prSet presAssocID="{FF6720FC-D597-4E8B-8DED-B5175774475A}" presName="rect2" presStyleLbl="revTx" presStyleIdx="1" presStyleCnt="4">
        <dgm:presLayoutVars>
          <dgm:bulletEnabled val="1"/>
        </dgm:presLayoutVars>
      </dgm:prSet>
      <dgm:spPr/>
    </dgm:pt>
    <dgm:pt modelId="{A7746AFA-A97F-D34B-B3F2-FC3DA5276430}" type="pres">
      <dgm:prSet presAssocID="{FF6720FC-D597-4E8B-8DED-B5175774475A}" presName="rect1" presStyleLbl="alignImgPlace1" presStyleIdx="1" presStyleCnt="4"/>
      <dgm:spPr>
        <a:blipFill dpi="0" rotWithShape="1">
          <a:blip xmlns:r="http://schemas.openxmlformats.org/officeDocument/2006/relationships" r:embed="rId3">
            <a:extLst>
              <a:ext uri="{837473B0-CC2E-450A-ABE3-18F120FF3D39}">
                <a1611:picAttrSrcUrl xmlns:a1611="http://schemas.microsoft.com/office/drawing/2016/11/main" r:id="rId4"/>
              </a:ext>
            </a:extLst>
          </a:blip>
          <a:srcRect/>
          <a:stretch>
            <a:fillRect l="-113" t="-2386" r="113" b="-23614"/>
          </a:stretch>
        </a:blipFill>
      </dgm:spPr>
    </dgm:pt>
    <dgm:pt modelId="{5E29AA26-A424-FF42-B04C-C187F7860AEC}" type="pres">
      <dgm:prSet presAssocID="{10DF836C-16B9-456E-9415-3953E42162EA}" presName="sibTrans" presStyleCnt="0"/>
      <dgm:spPr/>
    </dgm:pt>
    <dgm:pt modelId="{11B25D81-420A-D84C-8006-8AFD4C431C01}" type="pres">
      <dgm:prSet presAssocID="{BC3DC443-B727-4059-B20A-21E8B4F9D7C0}" presName="composite" presStyleCnt="0"/>
      <dgm:spPr/>
    </dgm:pt>
    <dgm:pt modelId="{6C542CF0-8C4F-C948-BCB9-7B0902B13B06}" type="pres">
      <dgm:prSet presAssocID="{BC3DC443-B727-4059-B20A-21E8B4F9D7C0}" presName="rect2" presStyleLbl="revTx" presStyleIdx="2" presStyleCnt="4">
        <dgm:presLayoutVars>
          <dgm:bulletEnabled val="1"/>
        </dgm:presLayoutVars>
      </dgm:prSet>
      <dgm:spPr/>
    </dgm:pt>
    <dgm:pt modelId="{415E2E1A-8975-1545-B2E2-ADEE8ECD532B}" type="pres">
      <dgm:prSet presAssocID="{BC3DC443-B727-4059-B20A-21E8B4F9D7C0}" presName="rect1" presStyleLbl="alignImgPlace1" presStyleIdx="2" presStyleCnt="4" custScaleX="98158" custScaleY="99336"/>
      <dgm:spPr>
        <a:blipFill>
          <a:blip xmlns:r="http://schemas.openxmlformats.org/officeDocument/2006/relationships" r:embed="rId5" cstate="email">
            <a:extLst>
              <a:ext uri="{28A0092B-C50C-407E-A947-70E740481C1C}">
                <a14:useLocalDpi xmlns:a14="http://schemas.microsoft.com/office/drawing/2010/main" val="0"/>
              </a:ext>
            </a:extLst>
          </a:blip>
          <a:srcRect/>
          <a:stretch>
            <a:fillRect t="-39000" b="-39000"/>
          </a:stretch>
        </a:blipFill>
      </dgm:spPr>
    </dgm:pt>
    <dgm:pt modelId="{E00D1B79-F8BD-304B-95E3-71C6729E3B25}" type="pres">
      <dgm:prSet presAssocID="{F7E59D5D-8EA7-4D25-8884-6B11F0DC712C}" presName="sibTrans" presStyleCnt="0"/>
      <dgm:spPr/>
    </dgm:pt>
    <dgm:pt modelId="{201C6421-4BD1-6746-A6A3-2F31C1CA1D3D}" type="pres">
      <dgm:prSet presAssocID="{1D280BCA-5803-431E-982A-6F36D343DF82}" presName="composite" presStyleCnt="0"/>
      <dgm:spPr/>
    </dgm:pt>
    <dgm:pt modelId="{B52E0C82-CF20-A04F-890A-BDF096609DB3}" type="pres">
      <dgm:prSet presAssocID="{1D280BCA-5803-431E-982A-6F36D343DF82}" presName="rect2" presStyleLbl="revTx" presStyleIdx="3" presStyleCnt="4">
        <dgm:presLayoutVars>
          <dgm:bulletEnabled val="1"/>
        </dgm:presLayoutVars>
      </dgm:prSet>
      <dgm:spPr/>
    </dgm:pt>
    <dgm:pt modelId="{C350E6CF-EC7D-F146-8083-F9C847C26375}" type="pres">
      <dgm:prSet presAssocID="{1D280BCA-5803-431E-982A-6F36D343DF82}" presName="rect1" presStyleLbl="alignImgPlace1" presStyleIdx="3" presStyleCnt="4"/>
      <dgm:spPr>
        <a:blipFill dpi="0" rotWithShape="1">
          <a:blip xmlns:r="http://schemas.openxmlformats.org/officeDocument/2006/relationships" r:embed="rId6">
            <a:extLst>
              <a:ext uri="{837473B0-CC2E-450A-ABE3-18F120FF3D39}">
                <a1611:picAttrSrcUrl xmlns:a1611="http://schemas.microsoft.com/office/drawing/2016/11/main" r:id="rId7"/>
              </a:ext>
            </a:extLst>
          </a:blip>
          <a:srcRect/>
          <a:stretch>
            <a:fillRect l="-508" t="-1496" r="508" b="-38504"/>
          </a:stretch>
        </a:blipFill>
      </dgm:spPr>
    </dgm:pt>
  </dgm:ptLst>
  <dgm:cxnLst>
    <dgm:cxn modelId="{01229918-8583-4CC4-BF15-85918F74FEBA}" type="presOf" srcId="{D7A0C5FB-E74F-4374-9A21-094842ECF9B3}" destId="{E813D4AE-408A-DC4D-979B-E48C39BA6864}" srcOrd="0" destOrd="0" presId="urn:microsoft.com/office/officeart/2008/layout/PictureGrid"/>
    <dgm:cxn modelId="{54A7D819-0BAA-4BC9-8C81-857D6CA9817A}" srcId="{D7A0C5FB-E74F-4374-9A21-094842ECF9B3}" destId="{1D280BCA-5803-431E-982A-6F36D343DF82}" srcOrd="3" destOrd="0" parTransId="{17BC456C-F22D-455F-AC35-12A31BD72800}" sibTransId="{1D1CA476-61C3-4E6F-A3A4-6E78DB6AFFC8}"/>
    <dgm:cxn modelId="{14E62036-DF0B-440F-921A-099ADFAFB60E}" srcId="{D7A0C5FB-E74F-4374-9A21-094842ECF9B3}" destId="{BC3DC443-B727-4059-B20A-21E8B4F9D7C0}" srcOrd="2" destOrd="0" parTransId="{015F5A43-2D0A-4ADC-8530-ECDFFA236DAA}" sibTransId="{F7E59D5D-8EA7-4D25-8884-6B11F0DC712C}"/>
    <dgm:cxn modelId="{2365F23A-75C8-4AAB-B162-6300F531347B}" srcId="{D7A0C5FB-E74F-4374-9A21-094842ECF9B3}" destId="{FF6720FC-D597-4E8B-8DED-B5175774475A}" srcOrd="1" destOrd="0" parTransId="{D79BE36A-E982-461A-B497-99A870FE4510}" sibTransId="{10DF836C-16B9-456E-9415-3953E42162EA}"/>
    <dgm:cxn modelId="{DCCA5C51-C914-4AE9-BDC9-89FABD99A332}" type="presOf" srcId="{BC3DC443-B727-4059-B20A-21E8B4F9D7C0}" destId="{6C542CF0-8C4F-C948-BCB9-7B0902B13B06}" srcOrd="0" destOrd="0" presId="urn:microsoft.com/office/officeart/2008/layout/PictureGrid"/>
    <dgm:cxn modelId="{7F53DC7A-A105-4603-81BB-27B3A3C1D0C7}" type="presOf" srcId="{1D280BCA-5803-431E-982A-6F36D343DF82}" destId="{B52E0C82-CF20-A04F-890A-BDF096609DB3}" srcOrd="0" destOrd="0" presId="urn:microsoft.com/office/officeart/2008/layout/PictureGrid"/>
    <dgm:cxn modelId="{42897488-2527-4927-8BAD-5D6A2E9131A8}" type="presOf" srcId="{FF6720FC-D597-4E8B-8DED-B5175774475A}" destId="{20DEF53F-B2BC-D443-88CC-9049D15913EF}" srcOrd="0" destOrd="0" presId="urn:microsoft.com/office/officeart/2008/layout/PictureGrid"/>
    <dgm:cxn modelId="{6F53CCAD-3317-4E89-859D-A80F0EA51A92}" type="presOf" srcId="{E6A37A32-4FDB-4160-8224-649A61B9B7FA}" destId="{E0B77CA5-59C4-8B4A-AEDC-7AF81C492BB1}" srcOrd="0" destOrd="0" presId="urn:microsoft.com/office/officeart/2008/layout/PictureGrid"/>
    <dgm:cxn modelId="{261139F4-D2EA-421C-B10D-3618FDDE855E}" srcId="{D7A0C5FB-E74F-4374-9A21-094842ECF9B3}" destId="{E6A37A32-4FDB-4160-8224-649A61B9B7FA}" srcOrd="0" destOrd="0" parTransId="{FBC227AB-04B5-4E02-B9C8-CE059397AE6F}" sibTransId="{B8DCDEB4-DADC-41EF-B582-800BCBDD8234}"/>
    <dgm:cxn modelId="{D98873C7-E21A-4395-94DD-E75096883ECC}" type="presParOf" srcId="{E813D4AE-408A-DC4D-979B-E48C39BA6864}" destId="{EED6477E-6FFB-454C-8B1C-70B11D6DA1B7}" srcOrd="0" destOrd="0" presId="urn:microsoft.com/office/officeart/2008/layout/PictureGrid"/>
    <dgm:cxn modelId="{8A3B2159-FEAD-47EF-BF89-F98BA38334CF}" type="presParOf" srcId="{EED6477E-6FFB-454C-8B1C-70B11D6DA1B7}" destId="{E0B77CA5-59C4-8B4A-AEDC-7AF81C492BB1}" srcOrd="0" destOrd="0" presId="urn:microsoft.com/office/officeart/2008/layout/PictureGrid"/>
    <dgm:cxn modelId="{8C51E86D-182E-427D-BD6D-549F4C2525F8}" type="presParOf" srcId="{EED6477E-6FFB-454C-8B1C-70B11D6DA1B7}" destId="{6E967490-2437-3F4A-A798-BD218DFE5C93}" srcOrd="1" destOrd="0" presId="urn:microsoft.com/office/officeart/2008/layout/PictureGrid"/>
    <dgm:cxn modelId="{6D571C57-3101-4F3C-9AFF-8FE69C26973D}" type="presParOf" srcId="{E813D4AE-408A-DC4D-979B-E48C39BA6864}" destId="{A7152D53-068F-6848-9BF3-4F46303C8866}" srcOrd="1" destOrd="0" presId="urn:microsoft.com/office/officeart/2008/layout/PictureGrid"/>
    <dgm:cxn modelId="{06571D54-9577-4E56-A620-04FA0DFAEA2E}" type="presParOf" srcId="{E813D4AE-408A-DC4D-979B-E48C39BA6864}" destId="{E327B228-9517-DA43-85F3-215C35BC7388}" srcOrd="2" destOrd="0" presId="urn:microsoft.com/office/officeart/2008/layout/PictureGrid"/>
    <dgm:cxn modelId="{9A1AFAA1-3F39-46E6-98C4-F24EC9537019}" type="presParOf" srcId="{E327B228-9517-DA43-85F3-215C35BC7388}" destId="{20DEF53F-B2BC-D443-88CC-9049D15913EF}" srcOrd="0" destOrd="0" presId="urn:microsoft.com/office/officeart/2008/layout/PictureGrid"/>
    <dgm:cxn modelId="{AA1195BE-4F73-4FFD-85A0-A3DB4B5F1C89}" type="presParOf" srcId="{E327B228-9517-DA43-85F3-215C35BC7388}" destId="{A7746AFA-A97F-D34B-B3F2-FC3DA5276430}" srcOrd="1" destOrd="0" presId="urn:microsoft.com/office/officeart/2008/layout/PictureGrid"/>
    <dgm:cxn modelId="{44B1B2F8-00C7-45B5-B79A-B01432840759}" type="presParOf" srcId="{E813D4AE-408A-DC4D-979B-E48C39BA6864}" destId="{5E29AA26-A424-FF42-B04C-C187F7860AEC}" srcOrd="3" destOrd="0" presId="urn:microsoft.com/office/officeart/2008/layout/PictureGrid"/>
    <dgm:cxn modelId="{CB257466-048C-4F44-9A98-AF7FD312497F}" type="presParOf" srcId="{E813D4AE-408A-DC4D-979B-E48C39BA6864}" destId="{11B25D81-420A-D84C-8006-8AFD4C431C01}" srcOrd="4" destOrd="0" presId="urn:microsoft.com/office/officeart/2008/layout/PictureGrid"/>
    <dgm:cxn modelId="{0DAECFF4-6D58-474D-A0DC-D1D8F318ADD8}" type="presParOf" srcId="{11B25D81-420A-D84C-8006-8AFD4C431C01}" destId="{6C542CF0-8C4F-C948-BCB9-7B0902B13B06}" srcOrd="0" destOrd="0" presId="urn:microsoft.com/office/officeart/2008/layout/PictureGrid"/>
    <dgm:cxn modelId="{151717ED-B2C5-4CF7-AE84-93DF924A4C67}" type="presParOf" srcId="{11B25D81-420A-D84C-8006-8AFD4C431C01}" destId="{415E2E1A-8975-1545-B2E2-ADEE8ECD532B}" srcOrd="1" destOrd="0" presId="urn:microsoft.com/office/officeart/2008/layout/PictureGrid"/>
    <dgm:cxn modelId="{69BDDB5A-D586-4D68-8294-9B57F559F4F2}" type="presParOf" srcId="{E813D4AE-408A-DC4D-979B-E48C39BA6864}" destId="{E00D1B79-F8BD-304B-95E3-71C6729E3B25}" srcOrd="5" destOrd="0" presId="urn:microsoft.com/office/officeart/2008/layout/PictureGrid"/>
    <dgm:cxn modelId="{15756B13-675D-4E56-AB9B-ED642F1AEE1C}" type="presParOf" srcId="{E813D4AE-408A-DC4D-979B-E48C39BA6864}" destId="{201C6421-4BD1-6746-A6A3-2F31C1CA1D3D}" srcOrd="6" destOrd="0" presId="urn:microsoft.com/office/officeart/2008/layout/PictureGrid"/>
    <dgm:cxn modelId="{8B243568-7CF2-4985-8037-EBAB6A0FE548}" type="presParOf" srcId="{201C6421-4BD1-6746-A6A3-2F31C1CA1D3D}" destId="{B52E0C82-CF20-A04F-890A-BDF096609DB3}" srcOrd="0" destOrd="0" presId="urn:microsoft.com/office/officeart/2008/layout/PictureGrid"/>
    <dgm:cxn modelId="{C860DE8E-F7AE-440B-84CF-573BD93AC35A}" type="presParOf" srcId="{201C6421-4BD1-6746-A6A3-2F31C1CA1D3D}" destId="{C350E6CF-EC7D-F146-8083-F9C847C26375}"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77CA5-59C4-8B4A-AEDC-7AF81C492BB1}">
      <dsp:nvSpPr>
        <dsp:cNvPr id="0" name=""/>
        <dsp:cNvSpPr/>
      </dsp:nvSpPr>
      <dsp:spPr>
        <a:xfrm>
          <a:off x="1797319"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rtl="0">
            <a:lnSpc>
              <a:spcPct val="90000"/>
            </a:lnSpc>
            <a:spcBef>
              <a:spcPct val="0"/>
            </a:spcBef>
            <a:spcAft>
              <a:spcPct val="35000"/>
            </a:spcAft>
            <a:buNone/>
          </a:pPr>
          <a:r>
            <a:rPr lang="en-US" sz="1000" kern="1200" dirty="0">
              <a:latin typeface="Calibri"/>
            </a:rPr>
            <a:t>Matt Lomicka</a:t>
          </a:r>
          <a:br>
            <a:rPr lang="en-US" sz="1000" kern="1200" dirty="0"/>
          </a:br>
          <a:r>
            <a:rPr lang="en-US" sz="1000" kern="1200" dirty="0"/>
            <a:t>Scrum Master</a:t>
          </a:r>
        </a:p>
      </dsp:txBody>
      <dsp:txXfrm>
        <a:off x="1797319" y="49191"/>
        <a:ext cx="2128766" cy="319314"/>
      </dsp:txXfrm>
    </dsp:sp>
    <dsp:sp modelId="{6E967490-2437-3F4A-A798-BD218DFE5C93}">
      <dsp:nvSpPr>
        <dsp:cNvPr id="0" name=""/>
        <dsp:cNvSpPr/>
      </dsp:nvSpPr>
      <dsp:spPr>
        <a:xfrm>
          <a:off x="1797319" y="431795"/>
          <a:ext cx="2128766" cy="2128766"/>
        </a:xfrm>
        <a:prstGeom prst="rect">
          <a:avLst/>
        </a:prstGeom>
        <a:blipFill dpi="0" rotWithShape="1">
          <a:blip xmlns:r="http://schemas.openxmlformats.org/officeDocument/2006/relationships" r:embed="rId1">
            <a:extLst>
              <a:ext uri="{837473B0-CC2E-450A-ABE3-18F120FF3D39}">
                <a1611:picAttrSrcUrl xmlns:a1611="http://schemas.microsoft.com/office/drawing/2016/11/main" r:id="rId2"/>
              </a:ext>
            </a:extLst>
          </a:blip>
          <a:srcRect/>
          <a:stretch>
            <a:fillRect l="-42574" t="1193" r="-7426" b="-1193"/>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20DEF53F-B2BC-D443-88CC-9049D15913EF}">
      <dsp:nvSpPr>
        <dsp:cNvPr id="0" name=""/>
        <dsp:cNvSpPr/>
      </dsp:nvSpPr>
      <dsp:spPr>
        <a:xfrm>
          <a:off x="4151114"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rtl="0">
            <a:lnSpc>
              <a:spcPct val="90000"/>
            </a:lnSpc>
            <a:spcBef>
              <a:spcPct val="0"/>
            </a:spcBef>
            <a:spcAft>
              <a:spcPct val="35000"/>
            </a:spcAft>
            <a:buNone/>
          </a:pPr>
          <a:r>
            <a:rPr lang="en-US" sz="1000" kern="1200" dirty="0">
              <a:latin typeface="Calibri"/>
            </a:rPr>
            <a:t>Kevin Cheng</a:t>
          </a:r>
          <a:br>
            <a:rPr lang="en-US" sz="1000" kern="1200" dirty="0"/>
          </a:br>
          <a:r>
            <a:rPr lang="en-US" sz="1000" kern="1200" dirty="0"/>
            <a:t>Product Owner</a:t>
          </a:r>
        </a:p>
      </dsp:txBody>
      <dsp:txXfrm>
        <a:off x="4151114" y="49191"/>
        <a:ext cx="2128766" cy="319314"/>
      </dsp:txXfrm>
    </dsp:sp>
    <dsp:sp modelId="{A7746AFA-A97F-D34B-B3F2-FC3DA5276430}">
      <dsp:nvSpPr>
        <dsp:cNvPr id="0" name=""/>
        <dsp:cNvSpPr/>
      </dsp:nvSpPr>
      <dsp:spPr>
        <a:xfrm>
          <a:off x="4151114" y="431795"/>
          <a:ext cx="2128766" cy="2128766"/>
        </a:xfrm>
        <a:prstGeom prst="rect">
          <a:avLst/>
        </a:prstGeom>
        <a:blipFill dpi="0" rotWithShape="1">
          <a:blip xmlns:r="http://schemas.openxmlformats.org/officeDocument/2006/relationships" r:embed="rId3">
            <a:extLst>
              <a:ext uri="{837473B0-CC2E-450A-ABE3-18F120FF3D39}">
                <a1611:picAttrSrcUrl xmlns:a1611="http://schemas.microsoft.com/office/drawing/2016/11/main" r:id="rId4"/>
              </a:ext>
            </a:extLst>
          </a:blip>
          <a:srcRect/>
          <a:stretch>
            <a:fillRect l="-113" t="-2386" r="113" b="-23614"/>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6C542CF0-8C4F-C948-BCB9-7B0902B13B06}">
      <dsp:nvSpPr>
        <dsp:cNvPr id="0" name=""/>
        <dsp:cNvSpPr/>
      </dsp:nvSpPr>
      <dsp:spPr>
        <a:xfrm>
          <a:off x="1797319" y="2776972"/>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rtl="0">
            <a:lnSpc>
              <a:spcPct val="90000"/>
            </a:lnSpc>
            <a:spcBef>
              <a:spcPct val="0"/>
            </a:spcBef>
            <a:spcAft>
              <a:spcPct val="35000"/>
            </a:spcAft>
            <a:buNone/>
          </a:pPr>
          <a:r>
            <a:rPr lang="en-US" sz="1000" kern="1200" dirty="0" err="1">
              <a:latin typeface="Calibri"/>
            </a:rPr>
            <a:t>Fraol</a:t>
          </a:r>
          <a:r>
            <a:rPr lang="en-US" sz="1000" kern="1200" dirty="0">
              <a:latin typeface="Calibri"/>
            </a:rPr>
            <a:t> Abebe</a:t>
          </a:r>
          <a:br>
            <a:rPr lang="en-US" sz="1000" kern="1200" dirty="0"/>
          </a:br>
          <a:r>
            <a:rPr lang="en-US" sz="1000" kern="1200" dirty="0"/>
            <a:t>Developer</a:t>
          </a:r>
          <a:r>
            <a:rPr lang="en-US" sz="1000" kern="1200" dirty="0">
              <a:latin typeface="Calibri"/>
            </a:rPr>
            <a:t> &amp; GitHub Master</a:t>
          </a:r>
          <a:endParaRPr lang="en-US" sz="1000" kern="1200" dirty="0"/>
        </a:p>
      </dsp:txBody>
      <dsp:txXfrm>
        <a:off x="1797319" y="2776972"/>
        <a:ext cx="2128766" cy="319314"/>
      </dsp:txXfrm>
    </dsp:sp>
    <dsp:sp modelId="{415E2E1A-8975-1545-B2E2-ADEE8ECD532B}">
      <dsp:nvSpPr>
        <dsp:cNvPr id="0" name=""/>
        <dsp:cNvSpPr/>
      </dsp:nvSpPr>
      <dsp:spPr>
        <a:xfrm>
          <a:off x="1816925" y="3166643"/>
          <a:ext cx="2089554" cy="2114631"/>
        </a:xfrm>
        <a:prstGeom prst="rect">
          <a:avLst/>
        </a:prstGeom>
        <a:blipFill>
          <a:blip xmlns:r="http://schemas.openxmlformats.org/officeDocument/2006/relationships" r:embed="rId5" cstate="email">
            <a:extLst>
              <a:ext uri="{28A0092B-C50C-407E-A947-70E740481C1C}">
                <a14:useLocalDpi xmlns:a14="http://schemas.microsoft.com/office/drawing/2010/main" val="0"/>
              </a:ext>
            </a:extLst>
          </a:blip>
          <a:srcRect/>
          <a:stretch>
            <a:fillRect t="-39000" b="-39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B52E0C82-CF20-A04F-890A-BDF096609DB3}">
      <dsp:nvSpPr>
        <dsp:cNvPr id="0" name=""/>
        <dsp:cNvSpPr/>
      </dsp:nvSpPr>
      <dsp:spPr>
        <a:xfrm>
          <a:off x="4151114"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rtl="0">
            <a:lnSpc>
              <a:spcPct val="90000"/>
            </a:lnSpc>
            <a:spcBef>
              <a:spcPct val="0"/>
            </a:spcBef>
            <a:spcAft>
              <a:spcPct val="35000"/>
            </a:spcAft>
            <a:buNone/>
          </a:pPr>
          <a:r>
            <a:rPr lang="en-US" sz="1000" kern="1200" dirty="0">
              <a:latin typeface="Calibri"/>
            </a:rPr>
            <a:t>Radha Kanuri</a:t>
          </a:r>
          <a:br>
            <a:rPr lang="en-US" sz="1000" kern="1200" dirty="0"/>
          </a:br>
          <a:r>
            <a:rPr lang="en-US" sz="1000" kern="1200" dirty="0"/>
            <a:t>Developer</a:t>
          </a:r>
        </a:p>
      </dsp:txBody>
      <dsp:txXfrm>
        <a:off x="4151114" y="2773438"/>
        <a:ext cx="2128766" cy="319314"/>
      </dsp:txXfrm>
    </dsp:sp>
    <dsp:sp modelId="{C350E6CF-EC7D-F146-8083-F9C847C26375}">
      <dsp:nvSpPr>
        <dsp:cNvPr id="0" name=""/>
        <dsp:cNvSpPr/>
      </dsp:nvSpPr>
      <dsp:spPr>
        <a:xfrm>
          <a:off x="4151114" y="3156042"/>
          <a:ext cx="2128766" cy="2128766"/>
        </a:xfrm>
        <a:prstGeom prst="rect">
          <a:avLst/>
        </a:prstGeom>
        <a:blipFill dpi="0" rotWithShape="1">
          <a:blip xmlns:r="http://schemas.openxmlformats.org/officeDocument/2006/relationships" r:embed="rId6">
            <a:extLst>
              <a:ext uri="{837473B0-CC2E-450A-ABE3-18F120FF3D39}">
                <a1611:picAttrSrcUrl xmlns:a1611="http://schemas.microsoft.com/office/drawing/2016/11/main" r:id="rId7"/>
              </a:ext>
            </a:extLst>
          </a:blip>
          <a:srcRect/>
          <a:stretch>
            <a:fillRect l="-508" t="-1496" r="508" b="-38504"/>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5/29/2023</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5/29/2023</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filling these in as we learn more about our datasets once they are compiled.</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6</a:t>
            </a:fld>
            <a:endParaRPr lang="en-US"/>
          </a:p>
        </p:txBody>
      </p:sp>
    </p:spTree>
    <p:extLst>
      <p:ext uri="{BB962C8B-B14F-4D97-AF65-F5344CB8AC3E}">
        <p14:creationId xmlns:p14="http://schemas.microsoft.com/office/powerpoint/2010/main" val="38027434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t="13109" b="29773"/>
          <a:stretch/>
        </p:blipFill>
        <p:spPr>
          <a:xfrm>
            <a:off x="0" y="0"/>
            <a:ext cx="12192000" cy="4648200"/>
          </a:xfrm>
          <a:prstGeom prst="rect">
            <a:avLst/>
          </a:prstGeom>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11430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24400"/>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A9395A22-D4AB-46B0-8C1B-450A5E2AA2DE}"/>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07" cy="685800"/>
          </a:xfrm>
          <a:prstGeom prst="rect">
            <a:avLst/>
          </a:prstGeom>
        </p:spPr>
      </p:pic>
    </p:spTree>
    <p:extLst>
      <p:ext uri="{BB962C8B-B14F-4D97-AF65-F5344CB8AC3E}">
        <p14:creationId xmlns:p14="http://schemas.microsoft.com/office/powerpoint/2010/main" val="2025063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9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8475" b="3435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690799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0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4688012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414528" y="381000"/>
            <a:ext cx="9847072" cy="228600"/>
          </a:xfrm>
          <a:solidFill>
            <a:schemeClr val="tx2">
              <a:tint val="40000"/>
            </a:schemeClr>
          </a:solidFill>
        </p:spPr>
        <p:txBody>
          <a:bodyPr anchor="ctr"/>
          <a:lstStyle>
            <a:lvl1pPr>
              <a:buFontTx/>
              <a:buNone/>
              <a:defRPr sz="1100"/>
            </a:lvl1pPr>
            <a:extLst/>
          </a:lstStyle>
          <a:p>
            <a:pPr lvl="0"/>
            <a:r>
              <a:rPr lang="en-US" dirty="0"/>
              <a:t>Click to edit Master text styles</a:t>
            </a:r>
          </a:p>
        </p:txBody>
      </p:sp>
      <p:sp>
        <p:nvSpPr>
          <p:cNvPr id="43" name="Rectangle 37"/>
          <p:cNvSpPr>
            <a:spLocks noGrp="1"/>
          </p:cNvSpPr>
          <p:nvPr>
            <p:ph type="body" sz="quarter" idx="15"/>
          </p:nvPr>
        </p:nvSpPr>
        <p:spPr>
          <a:xfrm>
            <a:off x="406400" y="838200"/>
            <a:ext cx="9855200"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1" name="Rectangle 37"/>
          <p:cNvSpPr>
            <a:spLocks noGrp="1"/>
          </p:cNvSpPr>
          <p:nvPr>
            <p:ph type="body" sz="quarter" idx="17"/>
          </p:nvPr>
        </p:nvSpPr>
        <p:spPr>
          <a:xfrm>
            <a:off x="414528" y="1295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5" name="Rectangle 37"/>
          <p:cNvSpPr>
            <a:spLocks noGrp="1"/>
          </p:cNvSpPr>
          <p:nvPr>
            <p:ph type="body" sz="quarter" idx="19"/>
          </p:nvPr>
        </p:nvSpPr>
        <p:spPr>
          <a:xfrm>
            <a:off x="414528" y="1752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7" name="Rectangle 37"/>
          <p:cNvSpPr>
            <a:spLocks noGrp="1"/>
          </p:cNvSpPr>
          <p:nvPr>
            <p:ph type="body" sz="quarter" idx="21"/>
          </p:nvPr>
        </p:nvSpPr>
        <p:spPr>
          <a:xfrm>
            <a:off x="414528" y="22098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9" name="Rectangle 37"/>
          <p:cNvSpPr>
            <a:spLocks noGrp="1"/>
          </p:cNvSpPr>
          <p:nvPr>
            <p:ph type="body" sz="quarter" idx="23"/>
          </p:nvPr>
        </p:nvSpPr>
        <p:spPr>
          <a:xfrm>
            <a:off x="414528" y="2667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1" name="Rectangle 37"/>
          <p:cNvSpPr>
            <a:spLocks noGrp="1"/>
          </p:cNvSpPr>
          <p:nvPr>
            <p:ph type="body" sz="quarter" idx="25"/>
          </p:nvPr>
        </p:nvSpPr>
        <p:spPr>
          <a:xfrm>
            <a:off x="414528" y="3124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3" name="Rectangle 37"/>
          <p:cNvSpPr>
            <a:spLocks noGrp="1"/>
          </p:cNvSpPr>
          <p:nvPr>
            <p:ph type="body" sz="quarter" idx="27"/>
          </p:nvPr>
        </p:nvSpPr>
        <p:spPr>
          <a:xfrm>
            <a:off x="414528" y="3581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5" name="Rectangle 37"/>
          <p:cNvSpPr>
            <a:spLocks noGrp="1"/>
          </p:cNvSpPr>
          <p:nvPr>
            <p:ph type="body" sz="quarter" idx="29"/>
          </p:nvPr>
        </p:nvSpPr>
        <p:spPr>
          <a:xfrm>
            <a:off x="414528" y="4038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57" name="Rectangle 37"/>
          <p:cNvSpPr>
            <a:spLocks noGrp="1"/>
          </p:cNvSpPr>
          <p:nvPr>
            <p:ph type="body" sz="quarter" idx="31"/>
          </p:nvPr>
        </p:nvSpPr>
        <p:spPr>
          <a:xfrm>
            <a:off x="414528" y="44958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6" name="Rectangle 37"/>
          <p:cNvSpPr>
            <a:spLocks noGrp="1"/>
          </p:cNvSpPr>
          <p:nvPr>
            <p:ph type="body" sz="quarter" idx="33"/>
          </p:nvPr>
        </p:nvSpPr>
        <p:spPr>
          <a:xfrm>
            <a:off x="414528" y="4953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8" name="Rectangle 37"/>
          <p:cNvSpPr>
            <a:spLocks noGrp="1"/>
          </p:cNvSpPr>
          <p:nvPr>
            <p:ph type="body" sz="quarter" idx="35"/>
          </p:nvPr>
        </p:nvSpPr>
        <p:spPr>
          <a:xfrm>
            <a:off x="414528" y="5410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98" name="Rectangle 37"/>
          <p:cNvSpPr>
            <a:spLocks noGrp="1"/>
          </p:cNvSpPr>
          <p:nvPr>
            <p:ph type="body" sz="quarter" idx="14"/>
          </p:nvPr>
        </p:nvSpPr>
        <p:spPr>
          <a:xfrm>
            <a:off x="10261600" y="381000"/>
            <a:ext cx="914400" cy="228600"/>
          </a:xfrm>
          <a:solidFill>
            <a:schemeClr val="tx2"/>
          </a:solidFill>
        </p:spPr>
        <p:txBody>
          <a:bodyPr anchor="ctr"/>
          <a:lstStyle>
            <a:lvl1pPr algn="r">
              <a:buFontTx/>
              <a:buNone/>
              <a:defRPr sz="1050">
                <a:solidFill>
                  <a:schemeClr val="bg1"/>
                </a:solidFill>
              </a:defRPr>
            </a:lvl1pPr>
            <a:extLst/>
          </a:lstStyle>
          <a:p>
            <a:pPr lvl="0"/>
            <a:r>
              <a:rPr lang="en-US" dirty="0"/>
              <a:t>Click to edit Master text styles</a:t>
            </a:r>
          </a:p>
        </p:txBody>
      </p:sp>
      <p:sp>
        <p:nvSpPr>
          <p:cNvPr id="44" name="Rectangle 37"/>
          <p:cNvSpPr>
            <a:spLocks noGrp="1"/>
          </p:cNvSpPr>
          <p:nvPr>
            <p:ph type="body" sz="quarter" idx="16"/>
          </p:nvPr>
        </p:nvSpPr>
        <p:spPr>
          <a:xfrm>
            <a:off x="10261600" y="8382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2" name="Rectangle 37"/>
          <p:cNvSpPr>
            <a:spLocks noGrp="1"/>
          </p:cNvSpPr>
          <p:nvPr>
            <p:ph type="body" sz="quarter" idx="18"/>
          </p:nvPr>
        </p:nvSpPr>
        <p:spPr>
          <a:xfrm>
            <a:off x="10261600" y="12954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6" name="Rectangle 37"/>
          <p:cNvSpPr>
            <a:spLocks noGrp="1"/>
          </p:cNvSpPr>
          <p:nvPr>
            <p:ph type="body" sz="quarter" idx="20"/>
          </p:nvPr>
        </p:nvSpPr>
        <p:spPr>
          <a:xfrm>
            <a:off x="10261600" y="1752600"/>
            <a:ext cx="914400" cy="228600"/>
          </a:xfrm>
          <a:solidFill>
            <a:schemeClr val="tx2"/>
          </a:solidFill>
        </p:spPr>
        <p:txBody>
          <a:bodyPr anchor="ctr"/>
          <a:lstStyle>
            <a:lvl1pPr algn="r">
              <a:buFontTx/>
              <a:buNone/>
              <a:defRPr sz="1100">
                <a:solidFill>
                  <a:schemeClr val="bg1"/>
                </a:solidFill>
              </a:defRPr>
            </a:lvl1pPr>
            <a:extLst/>
          </a:lstStyle>
          <a:p>
            <a:pPr lvl="0"/>
            <a:endParaRPr lang="en-US" dirty="0"/>
          </a:p>
        </p:txBody>
      </p:sp>
      <p:sp>
        <p:nvSpPr>
          <p:cNvPr id="48" name="Rectangle 37"/>
          <p:cNvSpPr>
            <a:spLocks noGrp="1"/>
          </p:cNvSpPr>
          <p:nvPr>
            <p:ph type="body" sz="quarter" idx="22"/>
          </p:nvPr>
        </p:nvSpPr>
        <p:spPr>
          <a:xfrm>
            <a:off x="10261600" y="2209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0" name="Rectangle 37"/>
          <p:cNvSpPr>
            <a:spLocks noGrp="1"/>
          </p:cNvSpPr>
          <p:nvPr>
            <p:ph type="body" sz="quarter" idx="24"/>
          </p:nvPr>
        </p:nvSpPr>
        <p:spPr>
          <a:xfrm>
            <a:off x="10261600" y="2667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2" name="Rectangle 37"/>
          <p:cNvSpPr>
            <a:spLocks noGrp="1"/>
          </p:cNvSpPr>
          <p:nvPr>
            <p:ph type="body" sz="quarter" idx="26"/>
          </p:nvPr>
        </p:nvSpPr>
        <p:spPr>
          <a:xfrm>
            <a:off x="10261600" y="3124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4" name="Rectangle 37"/>
          <p:cNvSpPr>
            <a:spLocks noGrp="1"/>
          </p:cNvSpPr>
          <p:nvPr>
            <p:ph type="body" sz="quarter" idx="28"/>
          </p:nvPr>
        </p:nvSpPr>
        <p:spPr>
          <a:xfrm>
            <a:off x="10261600" y="3581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6" name="Rectangle 37"/>
          <p:cNvSpPr>
            <a:spLocks noGrp="1"/>
          </p:cNvSpPr>
          <p:nvPr>
            <p:ph type="body" sz="quarter" idx="30"/>
          </p:nvPr>
        </p:nvSpPr>
        <p:spPr>
          <a:xfrm>
            <a:off x="10261600" y="40386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8" name="Rectangle 37"/>
          <p:cNvSpPr>
            <a:spLocks noGrp="1"/>
          </p:cNvSpPr>
          <p:nvPr>
            <p:ph type="body" sz="quarter" idx="32"/>
          </p:nvPr>
        </p:nvSpPr>
        <p:spPr>
          <a:xfrm>
            <a:off x="10261600" y="4495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7" name="Rectangle 37"/>
          <p:cNvSpPr>
            <a:spLocks noGrp="1"/>
          </p:cNvSpPr>
          <p:nvPr>
            <p:ph type="body" sz="quarter" idx="34"/>
          </p:nvPr>
        </p:nvSpPr>
        <p:spPr>
          <a:xfrm>
            <a:off x="10261600" y="4953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9" name="Rectangle 37"/>
          <p:cNvSpPr>
            <a:spLocks noGrp="1"/>
          </p:cNvSpPr>
          <p:nvPr>
            <p:ph type="body" sz="quarter" idx="36"/>
          </p:nvPr>
        </p:nvSpPr>
        <p:spPr>
          <a:xfrm>
            <a:off x="10261600" y="5410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0" name="Rectangle 37"/>
          <p:cNvSpPr>
            <a:spLocks noGrp="1"/>
          </p:cNvSpPr>
          <p:nvPr>
            <p:ph type="body" sz="quarter" idx="37"/>
          </p:nvPr>
        </p:nvSpPr>
        <p:spPr>
          <a:xfrm>
            <a:off x="414528" y="5867400"/>
            <a:ext cx="9847072" cy="228600"/>
          </a:xfrm>
          <a:solidFill>
            <a:schemeClr val="tx2">
              <a:tint val="40000"/>
            </a:schemeClr>
          </a:solidFill>
        </p:spPr>
        <p:txBody>
          <a:bodyPr anchor="ctr">
            <a:noAutofit/>
          </a:bodyPr>
          <a:lstStyle>
            <a:lvl1pPr>
              <a:buFontTx/>
              <a:buNone/>
              <a:defRPr sz="1100"/>
            </a:lvl1pPr>
            <a:extLst/>
          </a:lstStyle>
          <a:p>
            <a:pPr lvl="0"/>
            <a:r>
              <a:rPr lang="en-US"/>
              <a:t>Click to edit Master text styles</a:t>
            </a:r>
          </a:p>
        </p:txBody>
      </p:sp>
      <p:sp>
        <p:nvSpPr>
          <p:cNvPr id="31" name="Rectangle 37"/>
          <p:cNvSpPr>
            <a:spLocks noGrp="1"/>
          </p:cNvSpPr>
          <p:nvPr>
            <p:ph type="body" sz="quarter" idx="38"/>
          </p:nvPr>
        </p:nvSpPr>
        <p:spPr>
          <a:xfrm>
            <a:off x="10261600" y="5867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3488100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6996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406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15"/>
          </p:nvPr>
        </p:nvSpPr>
        <p:spPr>
          <a:xfrm>
            <a:off x="5994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8"/>
          <p:cNvSpPr>
            <a:spLocks noGrp="1"/>
          </p:cNvSpPr>
          <p:nvPr>
            <p:ph type="body" sz="quarter" idx="16"/>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756848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4343400"/>
            <a:ext cx="10769600" cy="1981200"/>
          </a:xfrm>
        </p:spPr>
        <p:txBody>
          <a:bodyPr numCol="3"/>
          <a:lstStyle>
            <a:lvl1pPr>
              <a:defRPr baseline="0"/>
            </a:lvl1pPr>
            <a:lvl2pPr marL="0" indent="0">
              <a:defRPr/>
            </a:lvl2pPr>
          </a:lstStyle>
          <a:p>
            <a:pPr lvl="0"/>
            <a:r>
              <a:rPr lang="en-US" dirty="0"/>
              <a:t>Click to edit Master text styles</a:t>
            </a:r>
          </a:p>
          <a:p>
            <a:pPr lvl="1"/>
            <a:r>
              <a:rPr lang="en-US" dirty="0"/>
              <a:t>Second level</a:t>
            </a:r>
          </a:p>
        </p:txBody>
      </p:sp>
      <p:sp>
        <p:nvSpPr>
          <p:cNvPr id="12" name="Picture Placeholder 11"/>
          <p:cNvSpPr>
            <a:spLocks noGrp="1"/>
          </p:cNvSpPr>
          <p:nvPr>
            <p:ph type="pic" sz="quarter" idx="14"/>
          </p:nvPr>
        </p:nvSpPr>
        <p:spPr>
          <a:xfrm>
            <a:off x="406400" y="838200"/>
            <a:ext cx="10769600" cy="3200400"/>
          </a:xfrm>
        </p:spPr>
        <p:txBody>
          <a:bodyPr/>
          <a:lstStyle/>
          <a:p>
            <a:endParaRPr lang="en-US" dirty="0"/>
          </a:p>
        </p:txBody>
      </p:sp>
      <p:sp>
        <p:nvSpPr>
          <p:cNvPr id="5" name="Rectangle 8"/>
          <p:cNvSpPr>
            <a:spLocks noGrp="1"/>
          </p:cNvSpPr>
          <p:nvPr>
            <p:ph type="body" sz="quarter" idx="15"/>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1747919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Chart">
    <p:spTree>
      <p:nvGrpSpPr>
        <p:cNvPr id="1" name=""/>
        <p:cNvGrpSpPr/>
        <p:nvPr/>
      </p:nvGrpSpPr>
      <p:grpSpPr>
        <a:xfrm>
          <a:off x="0" y="0"/>
          <a:ext cx="0" cy="0"/>
          <a:chOff x="0" y="0"/>
          <a:chExt cx="0" cy="0"/>
        </a:xfrm>
      </p:grpSpPr>
      <p:sp>
        <p:nvSpPr>
          <p:cNvPr id="5" name="Chart Placeholder 4"/>
          <p:cNvSpPr>
            <a:spLocks noGrp="1"/>
          </p:cNvSpPr>
          <p:nvPr>
            <p:ph type="chart" sz="quarter" idx="10"/>
          </p:nvPr>
        </p:nvSpPr>
        <p:spPr>
          <a:xfrm>
            <a:off x="914400" y="533400"/>
            <a:ext cx="10160000" cy="5715000"/>
          </a:xfrm>
        </p:spPr>
        <p:txBody>
          <a:bodyPr/>
          <a:lstStyle/>
          <a:p>
            <a:endParaRPr lang="en-US"/>
          </a:p>
        </p:txBody>
      </p:sp>
    </p:spTree>
    <p:extLst>
      <p:ext uri="{BB962C8B-B14F-4D97-AF65-F5344CB8AC3E}">
        <p14:creationId xmlns:p14="http://schemas.microsoft.com/office/powerpoint/2010/main" val="2127810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Tree>
    <p:extLst>
      <p:ext uri="{BB962C8B-B14F-4D97-AF65-F5344CB8AC3E}">
        <p14:creationId xmlns:p14="http://schemas.microsoft.com/office/powerpoint/2010/main" val="618800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1A6613"/>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044054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lumMod val="50000"/>
                  </a:schemeClr>
                </a:solidFill>
              </a:defRPr>
            </a:lvl1pPr>
            <a:extLst/>
          </a:lstStyle>
          <a:p>
            <a:r>
              <a:rPr lang="en-US" dirty="0"/>
              <a:t>Click to edit Master title style</a:t>
            </a:r>
          </a:p>
        </p:txBody>
      </p:sp>
    </p:spTree>
    <p:extLst>
      <p:ext uri="{BB962C8B-B14F-4D97-AF65-F5344CB8AC3E}">
        <p14:creationId xmlns:p14="http://schemas.microsoft.com/office/powerpoint/2010/main" val="413276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11247" b="31619"/>
          <a:stretch/>
        </p:blipFill>
        <p:spPr bwMode="auto">
          <a:xfrm>
            <a:off x="0" y="0"/>
            <a:ext cx="12192000" cy="464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463E38">
              <a:alpha val="65882"/>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E12809C4-E326-49E0-B94B-F7E41C55A878}"/>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562041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lumMod val="50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289099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Divider 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5"/>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Johnson-Center_Architecural_Detai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717" y="0"/>
            <a:ext cx="11834283" cy="6858000"/>
          </a:xfrm>
          <a:prstGeom prst="rect">
            <a:avLst/>
          </a:prstGeom>
          <a:solidFill>
            <a:schemeClr val="accent5"/>
          </a:solidFill>
          <a:ln w="25400" cap="rnd" cmpd="sng" algn="ctr">
            <a:noFill/>
            <a:prstDash val="solid"/>
          </a:ln>
          <a:effectLst/>
          <a:extLs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046739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10" descr="Bull Run_Architecural_Det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9448800" cy="693582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806809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chemeClr val="tx2"/>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2" name="Picture 1" descr="Founder's Hall_Architecural Details.png"/>
          <p:cNvPicPr>
            <a:picLocks noChangeAspect="1"/>
          </p:cNvPicPr>
          <p:nvPr userDrawn="1"/>
        </p:nvPicPr>
        <p:blipFill rotWithShape="1">
          <a:blip r:embed="rId2">
            <a:extLst>
              <a:ext uri="{28A0092B-C50C-407E-A947-70E740481C1C}">
                <a14:useLocalDpi xmlns:a14="http://schemas.microsoft.com/office/drawing/2010/main" val="0"/>
              </a:ext>
            </a:extLst>
          </a:blip>
          <a:srcRect r="39063"/>
          <a:stretch/>
        </p:blipFill>
        <p:spPr>
          <a:xfrm>
            <a:off x="4978400" y="0"/>
            <a:ext cx="7213600" cy="689041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7258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5512" b="37358"/>
          <a:stretch/>
        </p:blipFill>
        <p:spPr bwMode="auto">
          <a:xfrm>
            <a:off x="0" y="-7938"/>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10" name="Picture 9">
            <a:extLst>
              <a:ext uri="{FF2B5EF4-FFF2-40B4-BE49-F238E27FC236}">
                <a16:creationId xmlns:a16="http://schemas.microsoft.com/office/drawing/2014/main" id="{907868BA-A8EF-4602-B992-84D470E0FE34}"/>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6" cy="685800"/>
          </a:xfrm>
          <a:prstGeom prst="rect">
            <a:avLst/>
          </a:prstGeom>
        </p:spPr>
      </p:pic>
    </p:spTree>
    <p:extLst>
      <p:ext uri="{BB962C8B-B14F-4D97-AF65-F5344CB8AC3E}">
        <p14:creationId xmlns:p14="http://schemas.microsoft.com/office/powerpoint/2010/main" val="27828429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6315" b="16259"/>
          <a:stretch/>
        </p:blipFill>
        <p:spPr bwMode="auto">
          <a:xfrm>
            <a:off x="0" y="0"/>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BFD937DF-8F61-4975-906D-E6F414A095FB}"/>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21212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488" b="19597"/>
          <a:stretch/>
        </p:blipFill>
        <p:spPr bwMode="auto">
          <a:xfrm>
            <a:off x="0" y="-152400"/>
            <a:ext cx="121920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7517906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5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535" b="21369"/>
          <a:stretch/>
        </p:blipFill>
        <p:spPr bwMode="auto">
          <a:xfrm>
            <a:off x="0" y="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32146382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6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34" b="21434"/>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71416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7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502335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8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16" b="21416"/>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4285400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11785600" y="0"/>
            <a:ext cx="406400" cy="6858000"/>
          </a:xfrm>
          <a:prstGeom prst="rect">
            <a:avLst/>
          </a:prstGeom>
          <a:solidFill>
            <a:schemeClr val="tx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027" name="Rectangle 3"/>
          <p:cNvSpPr>
            <a:spLocks noGrp="1"/>
          </p:cNvSpPr>
          <p:nvPr>
            <p:ph type="body" idx="1"/>
          </p:nvPr>
        </p:nvSpPr>
        <p:spPr bwMode="auto">
          <a:xfrm>
            <a:off x="508000" y="381000"/>
            <a:ext cx="106680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p:nvSpPr>
        <p:spPr>
          <a:xfrm>
            <a:off x="0" y="0"/>
            <a:ext cx="101600" cy="6858000"/>
          </a:xfrm>
          <a:prstGeom prst="rect">
            <a:avLst/>
          </a:prstGeom>
          <a:solidFill>
            <a:schemeClr val="tx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3" name="Rectangle 34"/>
          <p:cNvSpPr txBox="1">
            <a:spLocks/>
          </p:cNvSpPr>
          <p:nvPr/>
        </p:nvSpPr>
        <p:spPr>
          <a:xfrm>
            <a:off x="6197600" y="6477000"/>
            <a:ext cx="4978400" cy="304800"/>
          </a:xfrm>
          <a:prstGeom prst="rect">
            <a:avLst/>
          </a:prstGeom>
        </p:spPr>
        <p:txBody>
          <a:bodyPr rIns="0"/>
          <a:lstStyle>
            <a:lvl1pPr marL="0" algn="l" rtl="0" latinLnBrk="0">
              <a:defRPr sz="900" kern="1200" cap="all" spc="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r" fontAlgn="auto">
              <a:spcBef>
                <a:spcPts val="0"/>
              </a:spcBef>
              <a:spcAft>
                <a:spcPts val="0"/>
              </a:spcAft>
              <a:defRPr/>
            </a:pPr>
            <a:r>
              <a:rPr lang="en-US" sz="900" kern="0" spc="150" dirty="0">
                <a:solidFill>
                  <a:srgbClr val="000000"/>
                </a:solidFill>
              </a:rPr>
              <a:t>GEORGE MASON UNIVERSITY</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4" r:id="rId3"/>
    <p:sldLayoutId id="2147483707" r:id="rId4"/>
    <p:sldLayoutId id="2147483708" r:id="rId5"/>
    <p:sldLayoutId id="2147483729" r:id="rId6"/>
    <p:sldLayoutId id="2147483730" r:id="rId7"/>
    <p:sldLayoutId id="2147483731" r:id="rId8"/>
    <p:sldLayoutId id="2147483732" r:id="rId9"/>
    <p:sldLayoutId id="2147483733" r:id="rId10"/>
    <p:sldLayoutId id="2147483734" r:id="rId11"/>
    <p:sldLayoutId id="2147483709" r:id="rId12"/>
    <p:sldLayoutId id="2147483710" r:id="rId13"/>
    <p:sldLayoutId id="2147483711" r:id="rId14"/>
    <p:sldLayoutId id="2147483714" r:id="rId15"/>
    <p:sldLayoutId id="2147483728" r:id="rId16"/>
    <p:sldLayoutId id="2147483712" r:id="rId17"/>
    <p:sldLayoutId id="2147483725" r:id="rId18"/>
    <p:sldLayoutId id="2147483726" r:id="rId19"/>
    <p:sldLayoutId id="2147483727" r:id="rId20"/>
    <p:sldLayoutId id="2147483713" r:id="rId21"/>
    <p:sldLayoutId id="2147483717" r:id="rId22"/>
    <p:sldLayoutId id="2147483724" r:id="rId23"/>
  </p:sldLayoutIdLst>
  <p:hf sldNum="0" hdr="0" ftr="0" dt="0"/>
  <p:txStyles>
    <p:title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p:titleStyle>
    <p:body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scm.com/book/en/v2/Git-Basics-Getting-a-Git-Repository"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03_9845F86A.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3.jpeg"/><Relationship Id="rId4" Type="http://schemas.openxmlformats.org/officeDocument/2006/relationships/diagramLayout" Target="../diagrams/layout1.xml"/><Relationship Id="rId9"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14800"/>
            <a:ext cx="11430000" cy="533400"/>
          </a:xfrm>
        </p:spPr>
        <p:txBody>
          <a:bodyPr/>
          <a:lstStyle/>
          <a:p>
            <a:r>
              <a:rPr lang="en-US" sz="2400" dirty="0"/>
              <a:t>Sprint 1 Status Update</a:t>
            </a:r>
          </a:p>
        </p:txBody>
      </p:sp>
      <p:sp>
        <p:nvSpPr>
          <p:cNvPr id="3" name="Subtitle 2"/>
          <p:cNvSpPr>
            <a:spLocks noGrp="1"/>
          </p:cNvSpPr>
          <p:nvPr>
            <p:ph type="subTitle" idx="1"/>
          </p:nvPr>
        </p:nvSpPr>
        <p:spPr>
          <a:xfrm>
            <a:off x="304800" y="4706112"/>
            <a:ext cx="9144000" cy="1828800"/>
          </a:xfrm>
        </p:spPr>
        <p:txBody>
          <a:bodyPr>
            <a:noAutofit/>
          </a:bodyPr>
          <a:lstStyle/>
          <a:p>
            <a:r>
              <a:rPr lang="en-US" dirty="0">
                <a:ea typeface="ＭＳ Ｐゴシック"/>
              </a:rPr>
              <a:t>Model for Calibration of Weather Data for Contrail Avoidance</a:t>
            </a:r>
            <a:br>
              <a:rPr lang="en-US" dirty="0"/>
            </a:br>
            <a:endParaRPr lang="en-US" dirty="0"/>
          </a:p>
          <a:p>
            <a:r>
              <a:rPr lang="en-US" sz="1800" dirty="0">
                <a:ea typeface="ＭＳ Ｐゴシック"/>
              </a:rPr>
              <a:t>Team </a:t>
            </a:r>
            <a:r>
              <a:rPr lang="en-US" sz="1800" dirty="0" err="1">
                <a:ea typeface="ＭＳ Ｐゴシック"/>
              </a:rPr>
              <a:t>SkySci</a:t>
            </a:r>
            <a:r>
              <a:rPr lang="en-US" sz="1800" dirty="0">
                <a:ea typeface="ＭＳ Ｐゴシック"/>
              </a:rPr>
              <a:t> Analytics</a:t>
            </a:r>
          </a:p>
          <a:p>
            <a:r>
              <a:rPr lang="en-US" sz="1800" dirty="0"/>
              <a:t>Week 1 </a:t>
            </a:r>
          </a:p>
          <a:p>
            <a:r>
              <a:rPr lang="en-US" sz="1800" dirty="0">
                <a:ea typeface="ＭＳ Ｐゴシック"/>
              </a:rPr>
              <a:t>05/29/2023</a:t>
            </a:r>
            <a:endParaRPr lang="en-US" sz="1800" dirty="0"/>
          </a:p>
        </p:txBody>
      </p:sp>
    </p:spTree>
    <p:extLst>
      <p:ext uri="{BB962C8B-B14F-4D97-AF65-F5344CB8AC3E}">
        <p14:creationId xmlns:p14="http://schemas.microsoft.com/office/powerpoint/2010/main" val="404870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58BF4B-123C-4250-87F8-AAF4697FEF72}"/>
              </a:ext>
            </a:extLst>
          </p:cNvPr>
          <p:cNvSpPr>
            <a:spLocks noGrp="1"/>
          </p:cNvSpPr>
          <p:nvPr>
            <p:ph type="body" sz="quarter" idx="13"/>
          </p:nvPr>
        </p:nvSpPr>
        <p:spPr/>
        <p:txBody>
          <a:bodyPr/>
          <a:lstStyle/>
          <a:p>
            <a:r>
              <a:rPr lang="en-US" dirty="0"/>
              <a:t>Project Schedule (Work In Progress)</a:t>
            </a:r>
          </a:p>
        </p:txBody>
      </p:sp>
      <p:graphicFrame>
        <p:nvGraphicFramePr>
          <p:cNvPr id="5" name="Table 4">
            <a:extLst>
              <a:ext uri="{FF2B5EF4-FFF2-40B4-BE49-F238E27FC236}">
                <a16:creationId xmlns:a16="http://schemas.microsoft.com/office/drawing/2014/main" id="{A51EB781-9C5F-6569-8EE2-47E917846468}"/>
              </a:ext>
            </a:extLst>
          </p:cNvPr>
          <p:cNvGraphicFramePr>
            <a:graphicFrameLocks noGrp="1"/>
          </p:cNvGraphicFramePr>
          <p:nvPr>
            <p:extLst>
              <p:ext uri="{D42A27DB-BD31-4B8C-83A1-F6EECF244321}">
                <p14:modId xmlns:p14="http://schemas.microsoft.com/office/powerpoint/2010/main" val="4198164560"/>
              </p:ext>
            </p:extLst>
          </p:nvPr>
        </p:nvGraphicFramePr>
        <p:xfrm>
          <a:off x="584200" y="1066800"/>
          <a:ext cx="10921999" cy="1693545"/>
        </p:xfrm>
        <a:graphic>
          <a:graphicData uri="http://schemas.openxmlformats.org/drawingml/2006/table">
            <a:tbl>
              <a:tblPr>
                <a:tableStyleId>{C4B1156A-380E-4F78-BDF5-A606A8083BF9}</a:tableStyleId>
              </a:tblPr>
              <a:tblGrid>
                <a:gridCol w="3273960">
                  <a:extLst>
                    <a:ext uri="{9D8B030D-6E8A-4147-A177-3AD203B41FA5}">
                      <a16:colId xmlns:a16="http://schemas.microsoft.com/office/drawing/2014/main" val="2064658414"/>
                    </a:ext>
                  </a:extLst>
                </a:gridCol>
                <a:gridCol w="1247240">
                  <a:extLst>
                    <a:ext uri="{9D8B030D-6E8A-4147-A177-3AD203B41FA5}">
                      <a16:colId xmlns:a16="http://schemas.microsoft.com/office/drawing/2014/main" val="707173381"/>
                    </a:ext>
                  </a:extLst>
                </a:gridCol>
                <a:gridCol w="2667000">
                  <a:extLst>
                    <a:ext uri="{9D8B030D-6E8A-4147-A177-3AD203B41FA5}">
                      <a16:colId xmlns:a16="http://schemas.microsoft.com/office/drawing/2014/main" val="937717748"/>
                    </a:ext>
                  </a:extLst>
                </a:gridCol>
                <a:gridCol w="914400">
                  <a:extLst>
                    <a:ext uri="{9D8B030D-6E8A-4147-A177-3AD203B41FA5}">
                      <a16:colId xmlns:a16="http://schemas.microsoft.com/office/drawing/2014/main" val="3179872617"/>
                    </a:ext>
                  </a:extLst>
                </a:gridCol>
                <a:gridCol w="2819399">
                  <a:extLst>
                    <a:ext uri="{9D8B030D-6E8A-4147-A177-3AD203B41FA5}">
                      <a16:colId xmlns:a16="http://schemas.microsoft.com/office/drawing/2014/main" val="1153742138"/>
                    </a:ext>
                  </a:extLst>
                </a:gridCol>
              </a:tblGrid>
              <a:tr h="232410">
                <a:tc>
                  <a:txBody>
                    <a:bodyPr/>
                    <a:lstStyle/>
                    <a:p>
                      <a:pPr algn="l" fontAlgn="b"/>
                      <a:r>
                        <a:rPr lang="en-US" sz="1800" b="1" u="none" strike="noStrike" dirty="0">
                          <a:effectLst/>
                        </a:rPr>
                        <a:t>Task</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effectLst/>
                        </a:rPr>
                        <a:t>Start Date</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effectLst/>
                        </a:rPr>
                        <a:t>Estimated Completion Date</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effectLst/>
                        </a:rPr>
                        <a:t>Duration</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effectLst/>
                        </a:rPr>
                        <a:t>Actual Completion Date</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1203751"/>
                  </a:ext>
                </a:extLst>
              </a:tr>
              <a:tr h="232410">
                <a:tc>
                  <a:txBody>
                    <a:bodyPr/>
                    <a:lstStyle/>
                    <a:p>
                      <a:pPr algn="l" fontAlgn="b"/>
                      <a:r>
                        <a:rPr lang="en-US" sz="1800" u="none" strike="noStrike">
                          <a:effectLst/>
                        </a:rPr>
                        <a:t>Identify and Extract NOAA Data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5/30/2023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6/3/2023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86310852"/>
                  </a:ext>
                </a:extLst>
              </a:tr>
              <a:tr h="232410">
                <a:tc>
                  <a:txBody>
                    <a:bodyPr/>
                    <a:lstStyle/>
                    <a:p>
                      <a:pPr algn="l" fontAlgn="b"/>
                      <a:r>
                        <a:rPr lang="en-US" sz="1800" u="none" strike="noStrike">
                          <a:effectLst/>
                        </a:rPr>
                        <a:t>Download Pictures and Create Zip</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5/30/2023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6/5/2023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0720220"/>
                  </a:ext>
                </a:extLst>
              </a:tr>
              <a:tr h="232410">
                <a:tc>
                  <a:txBody>
                    <a:bodyPr/>
                    <a:lstStyle/>
                    <a:p>
                      <a:pPr algn="l" fontAlgn="b"/>
                      <a:r>
                        <a:rPr lang="en-US" sz="1800" u="none" strike="noStrike">
                          <a:effectLst/>
                        </a:rPr>
                        <a:t>Metadata Extraction and Reformatting</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6/5/2023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6/9/2023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6980672"/>
                  </a:ext>
                </a:extLst>
              </a:tr>
              <a:tr h="232410">
                <a:tc>
                  <a:txBody>
                    <a:bodyPr/>
                    <a:lstStyle/>
                    <a:p>
                      <a:pPr algn="l" fontAlgn="b"/>
                      <a:r>
                        <a:rPr lang="en-US" sz="1800" u="none" strike="noStrike">
                          <a:effectLst/>
                        </a:rPr>
                        <a:t>POC Meeting Friday</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6/2/2023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6/2/2023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9304321"/>
                  </a:ext>
                </a:extLst>
              </a:tr>
            </a:tbl>
          </a:graphicData>
        </a:graphic>
      </p:graphicFrame>
      <p:sp>
        <p:nvSpPr>
          <p:cNvPr id="6" name="Text Placeholder 2">
            <a:extLst>
              <a:ext uri="{FF2B5EF4-FFF2-40B4-BE49-F238E27FC236}">
                <a16:creationId xmlns:a16="http://schemas.microsoft.com/office/drawing/2014/main" id="{596B6C55-8606-2133-DF7D-C0076F1FFFE8}"/>
              </a:ext>
            </a:extLst>
          </p:cNvPr>
          <p:cNvSpPr>
            <a:spLocks noGrp="1"/>
          </p:cNvSpPr>
          <p:nvPr>
            <p:ph type="body" sz="quarter" idx="14"/>
          </p:nvPr>
        </p:nvSpPr>
        <p:spPr>
          <a:xfrm>
            <a:off x="533400" y="2971800"/>
            <a:ext cx="10769600" cy="5029200"/>
          </a:xfrm>
        </p:spPr>
        <p:txBody>
          <a:bodyPr/>
          <a:lstStyle/>
          <a:p>
            <a:pPr marL="0" indent="0"/>
            <a:r>
              <a:rPr lang="en-US" sz="3200" dirty="0">
                <a:ea typeface="ＭＳ Ｐゴシック"/>
                <a:cs typeface="Calibri"/>
              </a:rPr>
              <a:t>We plan to closely model our Kanban board with a Gantt friendly format for excel. After more tasks are solidified this week, we plan to provide this chart format as well as a Gantt image format too. This synchronizes with parallel swim-lanes while providing the total tasks in one unified view.</a:t>
            </a:r>
            <a:endParaRPr lang="en-US" sz="3200" dirty="0">
              <a:cs typeface="Calibri"/>
            </a:endParaRPr>
          </a:p>
        </p:txBody>
      </p:sp>
    </p:spTree>
    <p:extLst>
      <p:ext uri="{BB962C8B-B14F-4D97-AF65-F5344CB8AC3E}">
        <p14:creationId xmlns:p14="http://schemas.microsoft.com/office/powerpoint/2010/main" val="168958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41B6A-8085-47BA-AF1C-F8F2D8F4B82F}"/>
              </a:ext>
            </a:extLst>
          </p:cNvPr>
          <p:cNvSpPr>
            <a:spLocks noGrp="1"/>
          </p:cNvSpPr>
          <p:nvPr>
            <p:ph type="body" sz="quarter" idx="13"/>
          </p:nvPr>
        </p:nvSpPr>
        <p:spPr/>
        <p:txBody>
          <a:bodyPr/>
          <a:lstStyle/>
          <a:p>
            <a:r>
              <a:rPr lang="en-US" dirty="0"/>
              <a:t>Risks and Planned Mitigations</a:t>
            </a:r>
          </a:p>
        </p:txBody>
      </p:sp>
      <p:graphicFrame>
        <p:nvGraphicFramePr>
          <p:cNvPr id="4" name="Table 4">
            <a:extLst>
              <a:ext uri="{FF2B5EF4-FFF2-40B4-BE49-F238E27FC236}">
                <a16:creationId xmlns:a16="http://schemas.microsoft.com/office/drawing/2014/main" id="{F2B06B46-751D-4C9E-A075-C1A7C6F84020}"/>
              </a:ext>
            </a:extLst>
          </p:cNvPr>
          <p:cNvGraphicFramePr>
            <a:graphicFrameLocks noGrp="1"/>
          </p:cNvGraphicFramePr>
          <p:nvPr>
            <p:extLst>
              <p:ext uri="{D42A27DB-BD31-4B8C-83A1-F6EECF244321}">
                <p14:modId xmlns:p14="http://schemas.microsoft.com/office/powerpoint/2010/main" val="3224054228"/>
              </p:ext>
            </p:extLst>
          </p:nvPr>
        </p:nvGraphicFramePr>
        <p:xfrm>
          <a:off x="1828800" y="838200"/>
          <a:ext cx="8077200" cy="4302760"/>
        </p:xfrm>
        <a:graphic>
          <a:graphicData uri="http://schemas.openxmlformats.org/drawingml/2006/table">
            <a:tbl>
              <a:tblPr firstRow="1" bandRow="1">
                <a:tableStyleId>{00A15C55-8517-42AA-B614-E9B94910E393}</a:tableStyleId>
              </a:tblPr>
              <a:tblGrid>
                <a:gridCol w="1615440">
                  <a:extLst>
                    <a:ext uri="{9D8B030D-6E8A-4147-A177-3AD203B41FA5}">
                      <a16:colId xmlns:a16="http://schemas.microsoft.com/office/drawing/2014/main" val="4223258515"/>
                    </a:ext>
                  </a:extLst>
                </a:gridCol>
                <a:gridCol w="1615440">
                  <a:extLst>
                    <a:ext uri="{9D8B030D-6E8A-4147-A177-3AD203B41FA5}">
                      <a16:colId xmlns:a16="http://schemas.microsoft.com/office/drawing/2014/main" val="1754049355"/>
                    </a:ext>
                  </a:extLst>
                </a:gridCol>
                <a:gridCol w="1615440">
                  <a:extLst>
                    <a:ext uri="{9D8B030D-6E8A-4147-A177-3AD203B41FA5}">
                      <a16:colId xmlns:a16="http://schemas.microsoft.com/office/drawing/2014/main" val="3874331688"/>
                    </a:ext>
                  </a:extLst>
                </a:gridCol>
                <a:gridCol w="1615440">
                  <a:extLst>
                    <a:ext uri="{9D8B030D-6E8A-4147-A177-3AD203B41FA5}">
                      <a16:colId xmlns:a16="http://schemas.microsoft.com/office/drawing/2014/main" val="2302279300"/>
                    </a:ext>
                  </a:extLst>
                </a:gridCol>
                <a:gridCol w="1615440">
                  <a:extLst>
                    <a:ext uri="{9D8B030D-6E8A-4147-A177-3AD203B41FA5}">
                      <a16:colId xmlns:a16="http://schemas.microsoft.com/office/drawing/2014/main" val="396266851"/>
                    </a:ext>
                  </a:extLst>
                </a:gridCol>
              </a:tblGrid>
              <a:tr h="370840">
                <a:tc>
                  <a:txBody>
                    <a:bodyPr/>
                    <a:lstStyle/>
                    <a:p>
                      <a:r>
                        <a:rPr lang="en-US" sz="1200" cap="small" baseline="0" dirty="0"/>
                        <a:t>Risk Name</a:t>
                      </a:r>
                    </a:p>
                  </a:txBody>
                  <a:tcPr anchor="ctr"/>
                </a:tc>
                <a:tc>
                  <a:txBody>
                    <a:bodyPr/>
                    <a:lstStyle/>
                    <a:p>
                      <a:r>
                        <a:rPr lang="en-US" sz="1200" cap="small" baseline="0" dirty="0"/>
                        <a:t>Description</a:t>
                      </a:r>
                    </a:p>
                  </a:txBody>
                  <a:tcPr anchor="ctr"/>
                </a:tc>
                <a:tc>
                  <a:txBody>
                    <a:bodyPr/>
                    <a:lstStyle/>
                    <a:p>
                      <a:r>
                        <a:rPr lang="en-US" sz="1200" cap="small" baseline="0" dirty="0"/>
                        <a:t>Probability </a:t>
                      </a:r>
                    </a:p>
                  </a:txBody>
                  <a:tcPr anchor="ctr"/>
                </a:tc>
                <a:tc>
                  <a:txBody>
                    <a:bodyPr/>
                    <a:lstStyle/>
                    <a:p>
                      <a:r>
                        <a:rPr lang="en-US" sz="1200" cap="small" baseline="0" dirty="0"/>
                        <a:t>Impact</a:t>
                      </a:r>
                    </a:p>
                  </a:txBody>
                  <a:tcPr anchor="ctr"/>
                </a:tc>
                <a:tc>
                  <a:txBody>
                    <a:bodyPr/>
                    <a:lstStyle/>
                    <a:p>
                      <a:r>
                        <a:rPr lang="en-US" sz="1200" cap="small" baseline="0" dirty="0"/>
                        <a:t>Mitigation</a:t>
                      </a:r>
                    </a:p>
                  </a:txBody>
                  <a:tcPr anchor="ctr"/>
                </a:tc>
                <a:extLst>
                  <a:ext uri="{0D108BD9-81ED-4DB2-BD59-A6C34878D82A}">
                    <a16:rowId xmlns:a16="http://schemas.microsoft.com/office/drawing/2014/main" val="3678545192"/>
                  </a:ext>
                </a:extLst>
              </a:tr>
              <a:tr h="370840">
                <a:tc>
                  <a:txBody>
                    <a:bodyPr/>
                    <a:lstStyle/>
                    <a:p>
                      <a:r>
                        <a:rPr lang="en-US" sz="1200" dirty="0"/>
                        <a:t>Issues Downloading Google Drive photos</a:t>
                      </a:r>
                    </a:p>
                  </a:txBody>
                  <a:tcPr anchor="ctr"/>
                </a:tc>
                <a:tc>
                  <a:txBody>
                    <a:bodyPr/>
                    <a:lstStyle/>
                    <a:p>
                      <a:r>
                        <a:rPr lang="en-US" sz="1200" dirty="0"/>
                        <a:t>Possibility of encountering issues when downloading and zipping image data</a:t>
                      </a:r>
                    </a:p>
                  </a:txBody>
                  <a:tcPr anchor="ctr"/>
                </a:tc>
                <a:tc>
                  <a:txBody>
                    <a:bodyPr/>
                    <a:lstStyle/>
                    <a:p>
                      <a:r>
                        <a:rPr lang="en-US" sz="1200" dirty="0"/>
                        <a:t>Low</a:t>
                      </a:r>
                    </a:p>
                  </a:txBody>
                  <a:tcPr anchor="ctr"/>
                </a:tc>
                <a:tc>
                  <a:txBody>
                    <a:bodyPr/>
                    <a:lstStyle/>
                    <a:p>
                      <a:r>
                        <a:rPr lang="en-US" sz="1200" dirty="0"/>
                        <a:t>High</a:t>
                      </a:r>
                    </a:p>
                  </a:txBody>
                  <a:tcPr anchor="ctr"/>
                </a:tc>
                <a:tc>
                  <a:txBody>
                    <a:bodyPr/>
                    <a:lstStyle/>
                    <a:p>
                      <a:r>
                        <a:rPr lang="en-US" sz="1200" dirty="0"/>
                        <a:t>Create script to automate a replicated manual process or Manually Download each image</a:t>
                      </a:r>
                    </a:p>
                  </a:txBody>
                  <a:tcPr anchor="ctr"/>
                </a:tc>
                <a:extLst>
                  <a:ext uri="{0D108BD9-81ED-4DB2-BD59-A6C34878D82A}">
                    <a16:rowId xmlns:a16="http://schemas.microsoft.com/office/drawing/2014/main" val="4128474677"/>
                  </a:ext>
                </a:extLst>
              </a:tr>
              <a:tr h="370840">
                <a:tc>
                  <a:txBody>
                    <a:bodyPr/>
                    <a:lstStyle/>
                    <a:p>
                      <a:r>
                        <a:rPr lang="en-US" sz="1200" dirty="0"/>
                        <a:t>Inability to sync NOAA data and Image Metadata datetimes</a:t>
                      </a:r>
                    </a:p>
                  </a:txBody>
                  <a:tcPr anchor="ctr"/>
                </a:tc>
                <a:tc>
                  <a:txBody>
                    <a:bodyPr/>
                    <a:lstStyle/>
                    <a:p>
                      <a:r>
                        <a:rPr lang="en-US" sz="1200" dirty="0"/>
                        <a:t>Issues in identifying a shared datetime between NOAA data and image metadata datasets for like-like comparisons/validations</a:t>
                      </a:r>
                    </a:p>
                  </a:txBody>
                  <a:tcPr anchor="ctr"/>
                </a:tc>
                <a:tc>
                  <a:txBody>
                    <a:bodyPr/>
                    <a:lstStyle/>
                    <a:p>
                      <a:r>
                        <a:rPr lang="en-US" sz="1200" dirty="0"/>
                        <a:t>Medium</a:t>
                      </a:r>
                    </a:p>
                  </a:txBody>
                  <a:tcPr anchor="ctr"/>
                </a:tc>
                <a:tc>
                  <a:txBody>
                    <a:bodyPr/>
                    <a:lstStyle/>
                    <a:p>
                      <a:r>
                        <a:rPr lang="en-US" sz="1200" dirty="0"/>
                        <a:t>Low</a:t>
                      </a:r>
                    </a:p>
                  </a:txBody>
                  <a:tcPr anchor="ctr"/>
                </a:tc>
                <a:tc>
                  <a:txBody>
                    <a:bodyPr/>
                    <a:lstStyle/>
                    <a:p>
                      <a:r>
                        <a:rPr lang="en-US" sz="1200" dirty="0"/>
                        <a:t>Resolve to use different datetime metric such as grouped by morning, afternoon and evening hours.</a:t>
                      </a:r>
                    </a:p>
                  </a:txBody>
                  <a:tcPr anchor="ctr"/>
                </a:tc>
                <a:extLst>
                  <a:ext uri="{0D108BD9-81ED-4DB2-BD59-A6C34878D82A}">
                    <a16:rowId xmlns:a16="http://schemas.microsoft.com/office/drawing/2014/main" val="1431918608"/>
                  </a:ext>
                </a:extLst>
              </a:tr>
              <a:tr h="370840">
                <a:tc>
                  <a:txBody>
                    <a:bodyPr/>
                    <a:lstStyle/>
                    <a:p>
                      <a:r>
                        <a:rPr lang="en-US" sz="1200" dirty="0"/>
                        <a:t>Failure to Scrum</a:t>
                      </a:r>
                    </a:p>
                  </a:txBody>
                  <a:tcPr anchor="ctr"/>
                </a:tc>
                <a:tc>
                  <a:txBody>
                    <a:bodyPr/>
                    <a:lstStyle/>
                    <a:p>
                      <a:r>
                        <a:rPr lang="en-US" sz="1200" dirty="0"/>
                        <a:t>All members are new to the team; setting regular meeting time expectations and working around availability will continue to be navigated this week</a:t>
                      </a:r>
                    </a:p>
                  </a:txBody>
                  <a:tcPr anchor="ctr"/>
                </a:tc>
                <a:tc>
                  <a:txBody>
                    <a:bodyPr/>
                    <a:lstStyle/>
                    <a:p>
                      <a:r>
                        <a:rPr lang="en-US" sz="1200" dirty="0"/>
                        <a:t>Medium</a:t>
                      </a:r>
                    </a:p>
                  </a:txBody>
                  <a:tcPr anchor="ctr"/>
                </a:tc>
                <a:tc>
                  <a:txBody>
                    <a:bodyPr/>
                    <a:lstStyle/>
                    <a:p>
                      <a:r>
                        <a:rPr lang="en-US" sz="1200" dirty="0"/>
                        <a:t>High</a:t>
                      </a:r>
                    </a:p>
                  </a:txBody>
                  <a:tcPr anchor="ctr"/>
                </a:tc>
                <a:tc>
                  <a:txBody>
                    <a:bodyPr/>
                    <a:lstStyle/>
                    <a:p>
                      <a:r>
                        <a:rPr lang="en-US" sz="1200" dirty="0"/>
                        <a:t>Continue to use Slack and Email for communication; utilize teams conferencing for more direct and hands-on meeting instruction/direction</a:t>
                      </a:r>
                    </a:p>
                  </a:txBody>
                  <a:tcPr anchor="ctr"/>
                </a:tc>
                <a:extLst>
                  <a:ext uri="{0D108BD9-81ED-4DB2-BD59-A6C34878D82A}">
                    <a16:rowId xmlns:a16="http://schemas.microsoft.com/office/drawing/2014/main" val="2051641659"/>
                  </a:ext>
                </a:extLst>
              </a:tr>
            </a:tbl>
          </a:graphicData>
        </a:graphic>
      </p:graphicFrame>
    </p:spTree>
    <p:extLst>
      <p:ext uri="{BB962C8B-B14F-4D97-AF65-F5344CB8AC3E}">
        <p14:creationId xmlns:p14="http://schemas.microsoft.com/office/powerpoint/2010/main" val="1503840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Helpful note For Both Groups</a:t>
            </a:r>
          </a:p>
        </p:txBody>
      </p:sp>
      <p:sp>
        <p:nvSpPr>
          <p:cNvPr id="7" name="Text Placeholder 2">
            <a:extLst>
              <a:ext uri="{FF2B5EF4-FFF2-40B4-BE49-F238E27FC236}">
                <a16:creationId xmlns:a16="http://schemas.microsoft.com/office/drawing/2014/main" id="{16A955CD-B592-54AA-D073-0A7DA6F2812E}"/>
              </a:ext>
            </a:extLst>
          </p:cNvPr>
          <p:cNvSpPr>
            <a:spLocks noGrp="1"/>
          </p:cNvSpPr>
          <p:nvPr>
            <p:ph type="body" sz="quarter" idx="14"/>
          </p:nvPr>
        </p:nvSpPr>
        <p:spPr>
          <a:xfrm>
            <a:off x="416296" y="1066800"/>
            <a:ext cx="10769600" cy="5029200"/>
          </a:xfrm>
        </p:spPr>
        <p:txBody>
          <a:bodyPr/>
          <a:lstStyle/>
          <a:p>
            <a:r>
              <a:rPr lang="en-US" dirty="0">
                <a:cs typeface="Calibri"/>
              </a:rPr>
              <a:t>For new GIT users or as a refresher: </a:t>
            </a:r>
            <a:r>
              <a:rPr lang="en-US" dirty="0">
                <a:cs typeface="Calibri"/>
                <a:hlinkClick r:id="rId2"/>
              </a:rPr>
              <a:t>https://git-scm.com/book/en/v2/Git-Basics-Getting-a-Git-Repository</a:t>
            </a:r>
            <a:r>
              <a:rPr lang="en-US" dirty="0">
                <a:cs typeface="Calibri"/>
              </a:rPr>
              <a:t> </a:t>
            </a:r>
          </a:p>
        </p:txBody>
      </p:sp>
      <p:pic>
        <p:nvPicPr>
          <p:cNvPr id="12" name="Picture 11">
            <a:extLst>
              <a:ext uri="{FF2B5EF4-FFF2-40B4-BE49-F238E27FC236}">
                <a16:creationId xmlns:a16="http://schemas.microsoft.com/office/drawing/2014/main" id="{2F3009B5-D3A9-B0E5-79B2-6738508D793A}"/>
              </a:ext>
            </a:extLst>
          </p:cNvPr>
          <p:cNvPicPr>
            <a:picLocks noChangeAspect="1"/>
          </p:cNvPicPr>
          <p:nvPr/>
        </p:nvPicPr>
        <p:blipFill>
          <a:blip r:embed="rId3"/>
          <a:stretch>
            <a:fillRect/>
          </a:stretch>
        </p:blipFill>
        <p:spPr>
          <a:xfrm>
            <a:off x="1981200" y="1524000"/>
            <a:ext cx="7467600" cy="4800600"/>
          </a:xfrm>
          <a:prstGeom prst="rect">
            <a:avLst/>
          </a:prstGeom>
        </p:spPr>
      </p:pic>
    </p:spTree>
    <p:extLst>
      <p:ext uri="{BB962C8B-B14F-4D97-AF65-F5344CB8AC3E}">
        <p14:creationId xmlns:p14="http://schemas.microsoft.com/office/powerpoint/2010/main" val="270401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References</a:t>
            </a:r>
          </a:p>
        </p:txBody>
      </p:sp>
      <p:sp>
        <p:nvSpPr>
          <p:cNvPr id="7" name="Text Placeholder 2">
            <a:extLst>
              <a:ext uri="{FF2B5EF4-FFF2-40B4-BE49-F238E27FC236}">
                <a16:creationId xmlns:a16="http://schemas.microsoft.com/office/drawing/2014/main" id="{16A955CD-B592-54AA-D073-0A7DA6F2812E}"/>
              </a:ext>
            </a:extLst>
          </p:cNvPr>
          <p:cNvSpPr>
            <a:spLocks noGrp="1"/>
          </p:cNvSpPr>
          <p:nvPr>
            <p:ph type="body" sz="quarter" idx="14"/>
          </p:nvPr>
        </p:nvSpPr>
        <p:spPr>
          <a:xfrm>
            <a:off x="416296" y="1066800"/>
            <a:ext cx="10769600" cy="5029200"/>
          </a:xfrm>
        </p:spPr>
        <p:txBody>
          <a:bodyPr/>
          <a:lstStyle/>
          <a:p>
            <a:r>
              <a:rPr lang="en-US" dirty="0">
                <a:cs typeface="Calibri"/>
              </a:rPr>
              <a:t>Sherry, L., &amp; Thompson, T. (2020). Primer on Aircraft Induced Clouds and Their Global Warming Mitigation Options. Transportation Research Record, 2674(11), 827–841. https://doi.org/10.1177/0361198120951188</a:t>
            </a:r>
          </a:p>
        </p:txBody>
      </p:sp>
    </p:spTree>
    <p:extLst>
      <p:ext uri="{BB962C8B-B14F-4D97-AF65-F5344CB8AC3E}">
        <p14:creationId xmlns:p14="http://schemas.microsoft.com/office/powerpoint/2010/main" val="381365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44A252E-DAE9-41FE-8421-DB22E3BAF0E9}"/>
              </a:ext>
            </a:extLst>
          </p:cNvPr>
          <p:cNvGraphicFramePr/>
          <p:nvPr>
            <p:extLst>
              <p:ext uri="{D42A27DB-BD31-4B8C-83A1-F6EECF244321}">
                <p14:modId xmlns:p14="http://schemas.microsoft.com/office/powerpoint/2010/main" val="864976132"/>
              </p:ext>
            </p:extLst>
          </p:nvPr>
        </p:nvGraphicFramePr>
        <p:xfrm>
          <a:off x="1828800" y="990600"/>
          <a:ext cx="8077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 Placeholder 1">
            <a:extLst>
              <a:ext uri="{FF2B5EF4-FFF2-40B4-BE49-F238E27FC236}">
                <a16:creationId xmlns:a16="http://schemas.microsoft.com/office/drawing/2014/main" id="{0FF32130-3788-4233-9FBE-B6225D54E662}"/>
              </a:ext>
            </a:extLst>
          </p:cNvPr>
          <p:cNvSpPr>
            <a:spLocks noGrp="1"/>
          </p:cNvSpPr>
          <p:nvPr>
            <p:ph type="body" sz="quarter" idx="13"/>
          </p:nvPr>
        </p:nvSpPr>
        <p:spPr>
          <a:xfrm>
            <a:off x="406400" y="381000"/>
            <a:ext cx="10769600" cy="228600"/>
          </a:xfrm>
        </p:spPr>
        <p:txBody>
          <a:bodyPr/>
          <a:lstStyle/>
          <a:p>
            <a:r>
              <a:rPr lang="en-US" dirty="0"/>
              <a:t>team Members</a:t>
            </a:r>
          </a:p>
          <a:p>
            <a:endParaRPr lang="en-US" dirty="0"/>
          </a:p>
        </p:txBody>
      </p:sp>
      <p:pic>
        <p:nvPicPr>
          <p:cNvPr id="1381" name="Picture 1381">
            <a:extLst>
              <a:ext uri="{FF2B5EF4-FFF2-40B4-BE49-F238E27FC236}">
                <a16:creationId xmlns:a16="http://schemas.microsoft.com/office/drawing/2014/main" id="{A786BB0D-B257-D290-6823-9FAE3B0A75EF}"/>
              </a:ext>
            </a:extLst>
          </p:cNvPr>
          <p:cNvPicPr>
            <a:picLocks noChangeAspect="1"/>
          </p:cNvPicPr>
          <p:nvPr/>
        </p:nvPicPr>
        <p:blipFill>
          <a:blip r:embed="rId8"/>
          <a:stretch>
            <a:fillRect/>
          </a:stretch>
        </p:blipFill>
        <p:spPr>
          <a:xfrm>
            <a:off x="3596244" y="1441862"/>
            <a:ext cx="2189018" cy="2133601"/>
          </a:xfrm>
          <a:prstGeom prst="rect">
            <a:avLst/>
          </a:prstGeom>
        </p:spPr>
      </p:pic>
      <p:pic>
        <p:nvPicPr>
          <p:cNvPr id="1382" name="Picture 1382" descr="A picture containing person, wall, indoor, posing&#10;&#10;Description automatically generated">
            <a:extLst>
              <a:ext uri="{FF2B5EF4-FFF2-40B4-BE49-F238E27FC236}">
                <a16:creationId xmlns:a16="http://schemas.microsoft.com/office/drawing/2014/main" id="{12BD7632-32BC-B594-56AC-0DB866EB2B29}"/>
              </a:ext>
            </a:extLst>
          </p:cNvPr>
          <p:cNvPicPr>
            <a:picLocks noChangeAspect="1"/>
          </p:cNvPicPr>
          <p:nvPr/>
        </p:nvPicPr>
        <p:blipFill>
          <a:blip r:embed="rId9"/>
          <a:stretch>
            <a:fillRect/>
          </a:stretch>
        </p:blipFill>
        <p:spPr>
          <a:xfrm>
            <a:off x="5964877" y="1437409"/>
            <a:ext cx="2152402" cy="2122714"/>
          </a:xfrm>
          <a:prstGeom prst="rect">
            <a:avLst/>
          </a:prstGeom>
        </p:spPr>
      </p:pic>
      <p:pic>
        <p:nvPicPr>
          <p:cNvPr id="1383" name="Picture 1383">
            <a:extLst>
              <a:ext uri="{FF2B5EF4-FFF2-40B4-BE49-F238E27FC236}">
                <a16:creationId xmlns:a16="http://schemas.microsoft.com/office/drawing/2014/main" id="{025B5433-0689-941C-E895-25FB9AAFE5E1}"/>
              </a:ext>
            </a:extLst>
          </p:cNvPr>
          <p:cNvPicPr>
            <a:picLocks noChangeAspect="1"/>
          </p:cNvPicPr>
          <p:nvPr/>
        </p:nvPicPr>
        <p:blipFill>
          <a:blip r:embed="rId10"/>
          <a:stretch>
            <a:fillRect/>
          </a:stretch>
        </p:blipFill>
        <p:spPr>
          <a:xfrm>
            <a:off x="5961413" y="4133284"/>
            <a:ext cx="2139538" cy="2193613"/>
          </a:xfrm>
          <a:prstGeom prst="rect">
            <a:avLst/>
          </a:prstGeom>
        </p:spPr>
      </p:pic>
    </p:spTree>
    <p:extLst>
      <p:ext uri="{BB962C8B-B14F-4D97-AF65-F5344CB8AC3E}">
        <p14:creationId xmlns:p14="http://schemas.microsoft.com/office/powerpoint/2010/main" val="2554722410"/>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2C42BB-A307-4C54-9DE5-FA4F7C75A30A}"/>
              </a:ext>
            </a:extLst>
          </p:cNvPr>
          <p:cNvSpPr>
            <a:spLocks noGrp="1"/>
          </p:cNvSpPr>
          <p:nvPr>
            <p:ph type="body" sz="quarter" idx="14"/>
          </p:nvPr>
        </p:nvSpPr>
        <p:spPr/>
        <p:txBody>
          <a:bodyPr/>
          <a:lstStyle/>
          <a:p>
            <a:r>
              <a:rPr lang="en-US" b="1" dirty="0">
                <a:solidFill>
                  <a:srgbClr val="0070C0"/>
                </a:solidFill>
                <a:ea typeface="ＭＳ Ｐゴシック"/>
              </a:rPr>
              <a:t>Problem Context:</a:t>
            </a:r>
          </a:p>
          <a:p>
            <a:pPr>
              <a:buFont typeface="Arial" panose="020B0604020202020204" pitchFamily="34" charset="0"/>
              <a:buChar char="•"/>
            </a:pPr>
            <a:r>
              <a:rPr lang="en-US" b="1" dirty="0">
                <a:solidFill>
                  <a:srgbClr val="0070C0"/>
                </a:solidFill>
                <a:ea typeface="ＭＳ Ｐゴシック"/>
              </a:rPr>
              <a:t>Domain of problem: </a:t>
            </a:r>
            <a:r>
              <a:rPr lang="en-US" dirty="0">
                <a:solidFill>
                  <a:srgbClr val="116020"/>
                </a:solidFill>
                <a:ea typeface="ＭＳ Ｐゴシック"/>
              </a:rPr>
              <a:t>Airline &amp; Environment</a:t>
            </a:r>
            <a:endParaRPr lang="en-US" dirty="0">
              <a:ea typeface="ＭＳ Ｐゴシック"/>
            </a:endParaRPr>
          </a:p>
          <a:p>
            <a:pPr>
              <a:buFont typeface="Arial" panose="020B0604020202020204" pitchFamily="34" charset="0"/>
              <a:buChar char="•"/>
            </a:pPr>
            <a:r>
              <a:rPr lang="en-US" b="1" dirty="0">
                <a:solidFill>
                  <a:srgbClr val="0070C0"/>
                </a:solidFill>
                <a:ea typeface="ＭＳ Ｐゴシック"/>
              </a:rPr>
              <a:t>Importance of problem:  </a:t>
            </a:r>
            <a:r>
              <a:rPr lang="en-US" dirty="0">
                <a:ea typeface="ＭＳ Ｐゴシック"/>
              </a:rPr>
              <a:t>The world is inching towards an additional</a:t>
            </a:r>
            <a:r>
              <a:rPr lang="en-US" dirty="0">
                <a:ea typeface="ＭＳ Ｐゴシック"/>
                <a:cs typeface="+mn-lt"/>
              </a:rPr>
              <a:t> </a:t>
            </a:r>
            <a:r>
              <a:rPr lang="en-US" dirty="0">
                <a:ea typeface="+mn-lt"/>
                <a:cs typeface="+mn-lt"/>
              </a:rPr>
              <a:t>1.5° Celsius or 2.7° Fahrenheit</a:t>
            </a:r>
            <a:r>
              <a:rPr lang="en-US" dirty="0">
                <a:ea typeface="ＭＳ Ｐゴシック"/>
                <a:cs typeface="Calibri"/>
              </a:rPr>
              <a:t> average increase in global temperature. Contrails is a leading producer of greenhouse gases for the airline industry; thus, preventing the creation of contrails is an immediate solution and can greatly help reduce global warming.</a:t>
            </a:r>
          </a:p>
          <a:p>
            <a:pPr>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3C03DE14-BD21-459E-911A-F0A4F0ACA948}"/>
              </a:ext>
            </a:extLst>
          </p:cNvPr>
          <p:cNvSpPr>
            <a:spLocks noGrp="1"/>
          </p:cNvSpPr>
          <p:nvPr>
            <p:ph type="body" sz="quarter" idx="15"/>
          </p:nvPr>
        </p:nvSpPr>
        <p:spPr/>
        <p:txBody>
          <a:bodyPr/>
          <a:lstStyle/>
          <a:p>
            <a:r>
              <a:rPr lang="en-US" b="1" dirty="0">
                <a:solidFill>
                  <a:srgbClr val="00B050"/>
                </a:solidFill>
              </a:rPr>
              <a:t>Problem Statements: </a:t>
            </a:r>
            <a:r>
              <a:rPr lang="en-US" dirty="0">
                <a:ea typeface="ＭＳ Ｐゴシック"/>
                <a:cs typeface="Calibri"/>
              </a:rPr>
              <a:t>Studies show that avoiding ISSRs by flying aircraft 2000 higher can potentially reduce the net radiative forcing from contrails by 67%. Accurately predicting and the avoidance of ISSR are significantly Important in mitigating the radiative forcing effects of contrails, however, the current measurement and forecasting methods are inaccurate and rely on limited aerosonde/weather balloon data. In this project, we aim to develop a Machine Learning model that can calibrate the current weather measurement/forecast data to improve the accuracy of ISSR and reduce the uncertainties associated with contrail formation.</a:t>
            </a:r>
          </a:p>
          <a:p>
            <a:endParaRPr lang="en-US" dirty="0"/>
          </a:p>
        </p:txBody>
      </p:sp>
      <p:sp>
        <p:nvSpPr>
          <p:cNvPr id="4" name="Text Placeholder 3">
            <a:extLst>
              <a:ext uri="{FF2B5EF4-FFF2-40B4-BE49-F238E27FC236}">
                <a16:creationId xmlns:a16="http://schemas.microsoft.com/office/drawing/2014/main" id="{3954537F-92F0-4874-B3FA-4493EC272D64}"/>
              </a:ext>
            </a:extLst>
          </p:cNvPr>
          <p:cNvSpPr>
            <a:spLocks noGrp="1"/>
          </p:cNvSpPr>
          <p:nvPr>
            <p:ph type="body" sz="quarter" idx="16"/>
          </p:nvPr>
        </p:nvSpPr>
        <p:spPr/>
        <p:txBody>
          <a:bodyPr/>
          <a:lstStyle/>
          <a:p>
            <a:r>
              <a:rPr lang="en-US" dirty="0"/>
              <a:t>problem statement</a:t>
            </a:r>
          </a:p>
        </p:txBody>
      </p:sp>
      <p:pic>
        <p:nvPicPr>
          <p:cNvPr id="9" name="Picture 8">
            <a:extLst>
              <a:ext uri="{FF2B5EF4-FFF2-40B4-BE49-F238E27FC236}">
                <a16:creationId xmlns:a16="http://schemas.microsoft.com/office/drawing/2014/main" id="{B4AB36A8-E2E3-0F49-9221-3CF6725D594F}"/>
              </a:ext>
            </a:extLst>
          </p:cNvPr>
          <p:cNvPicPr>
            <a:picLocks noChangeAspect="1"/>
          </p:cNvPicPr>
          <p:nvPr/>
        </p:nvPicPr>
        <p:blipFill>
          <a:blip r:embed="rId2"/>
          <a:stretch>
            <a:fillRect/>
          </a:stretch>
        </p:blipFill>
        <p:spPr>
          <a:xfrm>
            <a:off x="531947" y="3449053"/>
            <a:ext cx="8021169" cy="3041984"/>
          </a:xfrm>
          <a:prstGeom prst="rect">
            <a:avLst/>
          </a:prstGeom>
        </p:spPr>
      </p:pic>
    </p:spTree>
    <p:extLst>
      <p:ext uri="{BB962C8B-B14F-4D97-AF65-F5344CB8AC3E}">
        <p14:creationId xmlns:p14="http://schemas.microsoft.com/office/powerpoint/2010/main" val="2525081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91E85-74B7-4D41-B44F-2F4DA3E9CF4B}"/>
              </a:ext>
            </a:extLst>
          </p:cNvPr>
          <p:cNvSpPr>
            <a:spLocks noGrp="1"/>
          </p:cNvSpPr>
          <p:nvPr>
            <p:ph type="body" sz="quarter" idx="13"/>
          </p:nvPr>
        </p:nvSpPr>
        <p:spPr>
          <a:xfrm>
            <a:off x="406400" y="381000"/>
            <a:ext cx="10769600" cy="228600"/>
          </a:xfrm>
        </p:spPr>
        <p:txBody>
          <a:bodyPr/>
          <a:lstStyle/>
          <a:p>
            <a:r>
              <a:rPr lang="en-US" dirty="0" err="1"/>
              <a:t>YouTrack</a:t>
            </a:r>
            <a:r>
              <a:rPr lang="en-US" dirty="0"/>
              <a:t>- Overview</a:t>
            </a:r>
          </a:p>
        </p:txBody>
      </p:sp>
      <p:sp>
        <p:nvSpPr>
          <p:cNvPr id="4" name="Text Placeholder 3">
            <a:extLst>
              <a:ext uri="{FF2B5EF4-FFF2-40B4-BE49-F238E27FC236}">
                <a16:creationId xmlns:a16="http://schemas.microsoft.com/office/drawing/2014/main" id="{B73E6715-4F5F-4584-87C1-489BBB9C8CFF}"/>
              </a:ext>
            </a:extLst>
          </p:cNvPr>
          <p:cNvSpPr>
            <a:spLocks noGrp="1"/>
          </p:cNvSpPr>
          <p:nvPr>
            <p:ph type="body" sz="quarter" idx="14"/>
          </p:nvPr>
        </p:nvSpPr>
        <p:spPr/>
        <p:txBody>
          <a:bodyPr/>
          <a:lstStyle/>
          <a:p>
            <a:endParaRPr lang="en-US" dirty="0"/>
          </a:p>
        </p:txBody>
      </p:sp>
      <p:sp>
        <p:nvSpPr>
          <p:cNvPr id="6" name="TextBox 5">
            <a:extLst>
              <a:ext uri="{FF2B5EF4-FFF2-40B4-BE49-F238E27FC236}">
                <a16:creationId xmlns:a16="http://schemas.microsoft.com/office/drawing/2014/main" id="{5FE2D3CE-F14F-4DED-A56B-7E3AD8D0D893}"/>
              </a:ext>
            </a:extLst>
          </p:cNvPr>
          <p:cNvSpPr txBox="1"/>
          <p:nvPr/>
        </p:nvSpPr>
        <p:spPr>
          <a:xfrm>
            <a:off x="6553200" y="1066800"/>
            <a:ext cx="3657601" cy="5001369"/>
          </a:xfrm>
          <a:prstGeom prst="rect">
            <a:avLst/>
          </a:prstGeom>
          <a:noFill/>
          <a:ln>
            <a:solidFill>
              <a:srgbClr val="FF0000"/>
            </a:solidFill>
          </a:ln>
        </p:spPr>
        <p:txBody>
          <a:bodyPr wrap="square" rtlCol="0">
            <a:spAutoFit/>
          </a:bodyPr>
          <a:lstStyle/>
          <a:p>
            <a:r>
              <a:rPr lang="en-US" sz="1100" b="1" dirty="0">
                <a:solidFill>
                  <a:srgbClr val="FF0000"/>
                </a:solidFill>
              </a:rPr>
              <a:t>Instructions: SCRUM Master will bring up YouTrack Project page and show Sprint 1 Board</a:t>
            </a:r>
          </a:p>
          <a:p>
            <a:endParaRPr lang="en-US" sz="1100" b="1" dirty="0">
              <a:solidFill>
                <a:srgbClr val="FF0000"/>
              </a:solidFill>
            </a:endParaRPr>
          </a:p>
          <a:p>
            <a:r>
              <a:rPr lang="en-US" sz="1100" b="1" dirty="0">
                <a:solidFill>
                  <a:srgbClr val="FF0000"/>
                </a:solidFill>
              </a:rPr>
              <a:t>Work with instructor prior to mid-sprint-1 presentation to define all user stories and tasks</a:t>
            </a:r>
          </a:p>
          <a:p>
            <a:endParaRPr lang="en-US" sz="1100" b="1" dirty="0">
              <a:solidFill>
                <a:srgbClr val="FF0000"/>
              </a:solidFill>
            </a:endParaRPr>
          </a:p>
          <a:p>
            <a:r>
              <a:rPr lang="en-US" sz="1100" b="1" dirty="0">
                <a:solidFill>
                  <a:srgbClr val="FF0000"/>
                </a:solidFill>
              </a:rPr>
              <a:t>All user stories must have a description, exit criteria, assigned to team member, and priority</a:t>
            </a:r>
          </a:p>
          <a:p>
            <a:endParaRPr lang="en-US" sz="1100" b="1" dirty="0">
              <a:solidFill>
                <a:srgbClr val="FF0000"/>
              </a:solidFill>
            </a:endParaRPr>
          </a:p>
          <a:p>
            <a:r>
              <a:rPr lang="en-US" sz="1100" b="1" dirty="0">
                <a:solidFill>
                  <a:srgbClr val="FF0000"/>
                </a:solidFill>
              </a:rPr>
              <a:t>All user story associated tasks must a description, exit criteria, assigned to team member, and priority</a:t>
            </a:r>
          </a:p>
          <a:p>
            <a:endParaRPr lang="en-US" sz="1100" b="1" dirty="0">
              <a:solidFill>
                <a:srgbClr val="FF0000"/>
              </a:solidFill>
            </a:endParaRPr>
          </a:p>
          <a:p>
            <a:r>
              <a:rPr lang="en-US" sz="1100" b="1" dirty="0">
                <a:solidFill>
                  <a:srgbClr val="FF0000"/>
                </a:solidFill>
              </a:rPr>
              <a:t>SCRUM Master will be responsible for placing task in the “In Progress” column when ready;</a:t>
            </a:r>
          </a:p>
          <a:p>
            <a:endParaRPr lang="en-US" sz="1100" b="1" dirty="0">
              <a:solidFill>
                <a:srgbClr val="FF0000"/>
              </a:solidFill>
            </a:endParaRPr>
          </a:p>
          <a:p>
            <a:r>
              <a:rPr lang="en-US" sz="1100" b="1" dirty="0">
                <a:solidFill>
                  <a:srgbClr val="FF0000"/>
                </a:solidFill>
              </a:rPr>
              <a:t>Assigned team member to task is responsible for placing comments and attachment in the task; this will be reviewed by the team member assigned to verify the task and instructor; part of sprint grade</a:t>
            </a:r>
          </a:p>
          <a:p>
            <a:endParaRPr lang="en-US" sz="1100" b="1" dirty="0">
              <a:solidFill>
                <a:srgbClr val="FF0000"/>
              </a:solidFill>
            </a:endParaRPr>
          </a:p>
          <a:p>
            <a:r>
              <a:rPr lang="en-US" sz="1100" b="1" dirty="0">
                <a:solidFill>
                  <a:srgbClr val="FF0000"/>
                </a:solidFill>
              </a:rPr>
              <a:t>Assigned team member to task moves task to “To Verify” column with task is complete assigns team member to verify the task</a:t>
            </a:r>
          </a:p>
          <a:p>
            <a:endParaRPr lang="en-US" sz="1100" b="1" dirty="0">
              <a:solidFill>
                <a:srgbClr val="FF0000"/>
              </a:solidFill>
            </a:endParaRPr>
          </a:p>
          <a:p>
            <a:r>
              <a:rPr lang="en-US" sz="1100" b="1" dirty="0">
                <a:solidFill>
                  <a:srgbClr val="FF0000"/>
                </a:solidFill>
              </a:rPr>
              <a:t>Assigned team member to verify task will review the task and either move it to “Done” column if it satisfies exit criteria or moves it back to “In Progress” column with comments why if failed and reassigns to previous task assignee</a:t>
            </a:r>
          </a:p>
        </p:txBody>
      </p:sp>
      <p:pic>
        <p:nvPicPr>
          <p:cNvPr id="5" name="Picture 4">
            <a:extLst>
              <a:ext uri="{FF2B5EF4-FFF2-40B4-BE49-F238E27FC236}">
                <a16:creationId xmlns:a16="http://schemas.microsoft.com/office/drawing/2014/main" id="{FD1C157A-75A9-374B-60A6-6664BCCA0B3E}"/>
              </a:ext>
            </a:extLst>
          </p:cNvPr>
          <p:cNvPicPr>
            <a:picLocks noChangeAspect="1"/>
          </p:cNvPicPr>
          <p:nvPr/>
        </p:nvPicPr>
        <p:blipFill>
          <a:blip r:embed="rId2"/>
          <a:stretch>
            <a:fillRect/>
          </a:stretch>
        </p:blipFill>
        <p:spPr>
          <a:xfrm>
            <a:off x="406400" y="803869"/>
            <a:ext cx="10871200" cy="5368332"/>
          </a:xfrm>
          <a:prstGeom prst="rect">
            <a:avLst/>
          </a:prstGeom>
        </p:spPr>
      </p:pic>
    </p:spTree>
    <p:extLst>
      <p:ext uri="{BB962C8B-B14F-4D97-AF65-F5344CB8AC3E}">
        <p14:creationId xmlns:p14="http://schemas.microsoft.com/office/powerpoint/2010/main" val="3075928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91E85-74B7-4D41-B44F-2F4DA3E9CF4B}"/>
              </a:ext>
            </a:extLst>
          </p:cNvPr>
          <p:cNvSpPr>
            <a:spLocks noGrp="1"/>
          </p:cNvSpPr>
          <p:nvPr>
            <p:ph type="body" sz="quarter" idx="13"/>
          </p:nvPr>
        </p:nvSpPr>
        <p:spPr>
          <a:xfrm>
            <a:off x="406400" y="381000"/>
            <a:ext cx="10769600" cy="228600"/>
          </a:xfrm>
        </p:spPr>
        <p:txBody>
          <a:bodyPr/>
          <a:lstStyle/>
          <a:p>
            <a:r>
              <a:rPr lang="en-US" dirty="0" err="1"/>
              <a:t>YouTrack</a:t>
            </a:r>
            <a:r>
              <a:rPr lang="en-US" dirty="0"/>
              <a:t> – Example Card</a:t>
            </a:r>
          </a:p>
        </p:txBody>
      </p:sp>
      <p:sp>
        <p:nvSpPr>
          <p:cNvPr id="4" name="Text Placeholder 3">
            <a:extLst>
              <a:ext uri="{FF2B5EF4-FFF2-40B4-BE49-F238E27FC236}">
                <a16:creationId xmlns:a16="http://schemas.microsoft.com/office/drawing/2014/main" id="{B73E6715-4F5F-4584-87C1-489BBB9C8CFF}"/>
              </a:ext>
            </a:extLst>
          </p:cNvPr>
          <p:cNvSpPr>
            <a:spLocks noGrp="1"/>
          </p:cNvSpPr>
          <p:nvPr>
            <p:ph type="body" sz="quarter" idx="14"/>
          </p:nvPr>
        </p:nvSpPr>
        <p:spPr/>
        <p:txBody>
          <a:bodyPr/>
          <a:lstStyle/>
          <a:p>
            <a:endParaRPr lang="en-US" dirty="0"/>
          </a:p>
        </p:txBody>
      </p:sp>
      <p:sp>
        <p:nvSpPr>
          <p:cNvPr id="6" name="TextBox 5">
            <a:extLst>
              <a:ext uri="{FF2B5EF4-FFF2-40B4-BE49-F238E27FC236}">
                <a16:creationId xmlns:a16="http://schemas.microsoft.com/office/drawing/2014/main" id="{5FE2D3CE-F14F-4DED-A56B-7E3AD8D0D893}"/>
              </a:ext>
            </a:extLst>
          </p:cNvPr>
          <p:cNvSpPr txBox="1"/>
          <p:nvPr/>
        </p:nvSpPr>
        <p:spPr>
          <a:xfrm>
            <a:off x="6553200" y="1066800"/>
            <a:ext cx="3657601" cy="5001369"/>
          </a:xfrm>
          <a:prstGeom prst="rect">
            <a:avLst/>
          </a:prstGeom>
          <a:noFill/>
          <a:ln>
            <a:solidFill>
              <a:srgbClr val="FF0000"/>
            </a:solidFill>
          </a:ln>
        </p:spPr>
        <p:txBody>
          <a:bodyPr wrap="square" rtlCol="0">
            <a:spAutoFit/>
          </a:bodyPr>
          <a:lstStyle/>
          <a:p>
            <a:r>
              <a:rPr lang="en-US" sz="1100" b="1" dirty="0">
                <a:solidFill>
                  <a:srgbClr val="FF0000"/>
                </a:solidFill>
              </a:rPr>
              <a:t>Instructions: SCRUM Master will bring up YouTrack Project page and show Sprint 1 Board</a:t>
            </a:r>
          </a:p>
          <a:p>
            <a:endParaRPr lang="en-US" sz="1100" b="1" dirty="0">
              <a:solidFill>
                <a:srgbClr val="FF0000"/>
              </a:solidFill>
            </a:endParaRPr>
          </a:p>
          <a:p>
            <a:r>
              <a:rPr lang="en-US" sz="1100" b="1" dirty="0">
                <a:solidFill>
                  <a:srgbClr val="FF0000"/>
                </a:solidFill>
              </a:rPr>
              <a:t>Work with instructor prior to mid-sprint-1 presentation to define all user stories and tasks</a:t>
            </a:r>
          </a:p>
          <a:p>
            <a:endParaRPr lang="en-US" sz="1100" b="1" dirty="0">
              <a:solidFill>
                <a:srgbClr val="FF0000"/>
              </a:solidFill>
            </a:endParaRPr>
          </a:p>
          <a:p>
            <a:r>
              <a:rPr lang="en-US" sz="1100" b="1" dirty="0">
                <a:solidFill>
                  <a:srgbClr val="FF0000"/>
                </a:solidFill>
              </a:rPr>
              <a:t>All user stories must have a description, exit criteria, assigned to team member, and priority</a:t>
            </a:r>
          </a:p>
          <a:p>
            <a:endParaRPr lang="en-US" sz="1100" b="1" dirty="0">
              <a:solidFill>
                <a:srgbClr val="FF0000"/>
              </a:solidFill>
            </a:endParaRPr>
          </a:p>
          <a:p>
            <a:r>
              <a:rPr lang="en-US" sz="1100" b="1" dirty="0">
                <a:solidFill>
                  <a:srgbClr val="FF0000"/>
                </a:solidFill>
              </a:rPr>
              <a:t>All user story associated tasks must a description, exit criteria, assigned to team member, and priority</a:t>
            </a:r>
          </a:p>
          <a:p>
            <a:endParaRPr lang="en-US" sz="1100" b="1" dirty="0">
              <a:solidFill>
                <a:srgbClr val="FF0000"/>
              </a:solidFill>
            </a:endParaRPr>
          </a:p>
          <a:p>
            <a:r>
              <a:rPr lang="en-US" sz="1100" b="1" dirty="0">
                <a:solidFill>
                  <a:srgbClr val="FF0000"/>
                </a:solidFill>
              </a:rPr>
              <a:t>SCRUM Master will be responsible for placing task in the “In Progress” column when ready;</a:t>
            </a:r>
          </a:p>
          <a:p>
            <a:endParaRPr lang="en-US" sz="1100" b="1" dirty="0">
              <a:solidFill>
                <a:srgbClr val="FF0000"/>
              </a:solidFill>
            </a:endParaRPr>
          </a:p>
          <a:p>
            <a:r>
              <a:rPr lang="en-US" sz="1100" b="1" dirty="0">
                <a:solidFill>
                  <a:srgbClr val="FF0000"/>
                </a:solidFill>
              </a:rPr>
              <a:t>Assigned team member to task is responsible for placing comments and attachment in the task; this will be reviewed by the team member assigned to verify the task and instructor; part of sprint grade</a:t>
            </a:r>
          </a:p>
          <a:p>
            <a:endParaRPr lang="en-US" sz="1100" b="1" dirty="0">
              <a:solidFill>
                <a:srgbClr val="FF0000"/>
              </a:solidFill>
            </a:endParaRPr>
          </a:p>
          <a:p>
            <a:r>
              <a:rPr lang="en-US" sz="1100" b="1" dirty="0">
                <a:solidFill>
                  <a:srgbClr val="FF0000"/>
                </a:solidFill>
              </a:rPr>
              <a:t>Assigned team member to task moves task to “To Verify” column with task is complete assigns team member to verify the task</a:t>
            </a:r>
          </a:p>
          <a:p>
            <a:endParaRPr lang="en-US" sz="1100" b="1" dirty="0">
              <a:solidFill>
                <a:srgbClr val="FF0000"/>
              </a:solidFill>
            </a:endParaRPr>
          </a:p>
          <a:p>
            <a:r>
              <a:rPr lang="en-US" sz="1100" b="1" dirty="0">
                <a:solidFill>
                  <a:srgbClr val="FF0000"/>
                </a:solidFill>
              </a:rPr>
              <a:t>Assigned team member to verify task will review the task and either move it to “Done” column if it satisfies exit criteria or moves it back to “In Progress” column with comments why if failed and reassigns to previous task assignee</a:t>
            </a:r>
          </a:p>
        </p:txBody>
      </p:sp>
      <p:pic>
        <p:nvPicPr>
          <p:cNvPr id="11" name="Picture 10">
            <a:extLst>
              <a:ext uri="{FF2B5EF4-FFF2-40B4-BE49-F238E27FC236}">
                <a16:creationId xmlns:a16="http://schemas.microsoft.com/office/drawing/2014/main" id="{E3DE33E2-539E-06C7-5394-B6FBD3958921}"/>
              </a:ext>
            </a:extLst>
          </p:cNvPr>
          <p:cNvPicPr>
            <a:picLocks noChangeAspect="1"/>
          </p:cNvPicPr>
          <p:nvPr/>
        </p:nvPicPr>
        <p:blipFill>
          <a:blip r:embed="rId2"/>
          <a:stretch>
            <a:fillRect/>
          </a:stretch>
        </p:blipFill>
        <p:spPr>
          <a:xfrm>
            <a:off x="406400" y="803869"/>
            <a:ext cx="10871200" cy="5368332"/>
          </a:xfrm>
          <a:prstGeom prst="rect">
            <a:avLst/>
          </a:prstGeom>
        </p:spPr>
      </p:pic>
    </p:spTree>
    <p:extLst>
      <p:ext uri="{BB962C8B-B14F-4D97-AF65-F5344CB8AC3E}">
        <p14:creationId xmlns:p14="http://schemas.microsoft.com/office/powerpoint/2010/main" val="3510870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p:txBody>
          <a:bodyPr/>
          <a:lstStyle/>
          <a:p>
            <a:r>
              <a:rPr lang="en-US" dirty="0"/>
              <a:t>Datasets – Work in Progress </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p:txBody>
          <a:bodyPr/>
          <a:lstStyle/>
          <a:p>
            <a:r>
              <a:rPr lang="en-US" dirty="0"/>
              <a:t>Proposed Datasets for Project</a:t>
            </a:r>
          </a:p>
          <a:p>
            <a:pPr>
              <a:buFont typeface="Arial" panose="020B0604020202020204" pitchFamily="34" charset="0"/>
              <a:buChar char="•"/>
            </a:pPr>
            <a:r>
              <a:rPr lang="en-US" dirty="0">
                <a:ea typeface="ＭＳ Ｐゴシック"/>
              </a:rPr>
              <a:t>Dataset Name: </a:t>
            </a:r>
            <a:r>
              <a:rPr lang="en-US" dirty="0">
                <a:solidFill>
                  <a:schemeClr val="bg2">
                    <a:lumMod val="10000"/>
                  </a:schemeClr>
                </a:solidFill>
                <a:ea typeface="ＭＳ Ｐゴシック"/>
              </a:rPr>
              <a:t>Contrail Image Dataset</a:t>
            </a:r>
            <a:endParaRPr lang="en-US" dirty="0">
              <a:solidFill>
                <a:schemeClr val="bg2">
                  <a:lumMod val="10000"/>
                </a:schemeClr>
              </a:solidFill>
            </a:endParaRPr>
          </a:p>
          <a:p>
            <a:pPr lvl="1">
              <a:buFont typeface="Arial" panose="020B0604020202020204" pitchFamily="34" charset="0"/>
              <a:buChar char="•"/>
            </a:pPr>
            <a:r>
              <a:rPr lang="en-US" dirty="0">
                <a:ea typeface="ＭＳ Ｐゴシック"/>
              </a:rPr>
              <a:t>Dataset Owner: Lance Sherry and George Mason University</a:t>
            </a:r>
            <a:endParaRPr lang="en-US" dirty="0">
              <a:cs typeface="Calibri"/>
            </a:endParaRPr>
          </a:p>
          <a:p>
            <a:pPr lvl="1">
              <a:buFont typeface="Arial" panose="020B0604020202020204" pitchFamily="34" charset="0"/>
              <a:buChar char="•"/>
            </a:pPr>
            <a:r>
              <a:rPr lang="en-US" dirty="0">
                <a:ea typeface="ＭＳ Ｐゴシック"/>
              </a:rPr>
              <a:t>Dataset Type: Proprietary</a:t>
            </a:r>
            <a:endParaRPr lang="en-US" dirty="0">
              <a:ea typeface="ＭＳ Ｐゴシック"/>
              <a:cs typeface="Calibri"/>
            </a:endParaRPr>
          </a:p>
          <a:p>
            <a:pPr lvl="1">
              <a:buFont typeface="Arial" panose="020B0604020202020204" pitchFamily="34" charset="0"/>
              <a:buChar char="•"/>
            </a:pPr>
            <a:r>
              <a:rPr lang="en-US" dirty="0">
                <a:ea typeface="ＭＳ Ｐゴシック"/>
              </a:rPr>
              <a:t>Dataset Size: [e.g., 20 GB]</a:t>
            </a:r>
          </a:p>
          <a:p>
            <a:pPr lvl="1">
              <a:buFont typeface="Arial" panose="020B0604020202020204" pitchFamily="34" charset="0"/>
              <a:buChar char="•"/>
            </a:pPr>
            <a:endParaRPr lang="en-US" dirty="0">
              <a:ea typeface="ＭＳ Ｐゴシック"/>
              <a:cs typeface="Calibri"/>
            </a:endParaRPr>
          </a:p>
          <a:p>
            <a:pPr>
              <a:buFont typeface="Arial,Sans-Serif" panose="020B0604020202020204" pitchFamily="34" charset="0"/>
              <a:buChar char="•"/>
            </a:pPr>
            <a:r>
              <a:rPr lang="en-US" dirty="0">
                <a:solidFill>
                  <a:srgbClr val="116020"/>
                </a:solidFill>
                <a:ea typeface="ＭＳ Ｐゴシック"/>
                <a:cs typeface="Calibri"/>
              </a:rPr>
              <a:t>Dataset Name: </a:t>
            </a:r>
            <a:r>
              <a:rPr lang="en-US" dirty="0">
                <a:solidFill>
                  <a:schemeClr val="bg2">
                    <a:lumMod val="10000"/>
                  </a:schemeClr>
                </a:solidFill>
                <a:ea typeface="ＭＳ Ｐゴシック"/>
                <a:cs typeface="Calibri"/>
              </a:rPr>
              <a:t>Climate Dataset</a:t>
            </a:r>
          </a:p>
          <a:p>
            <a:pPr lvl="1">
              <a:buFont typeface="Arial,Sans-Serif" panose="020B0604020202020204" pitchFamily="34" charset="0"/>
              <a:buChar char="•"/>
            </a:pPr>
            <a:r>
              <a:rPr lang="en-US" dirty="0">
                <a:ea typeface="ＭＳ Ｐゴシック"/>
                <a:cs typeface="Calibri"/>
              </a:rPr>
              <a:t>Dataset Owner: </a:t>
            </a:r>
            <a:r>
              <a:rPr lang="en-US" dirty="0">
                <a:ea typeface="+mn-lt"/>
                <a:cs typeface="+mn-lt"/>
              </a:rPr>
              <a:t>National Oceanic and Atmospheric Administration (NOAA)</a:t>
            </a:r>
          </a:p>
          <a:p>
            <a:pPr lvl="1">
              <a:buFont typeface="Arial,Sans-Serif" panose="020B0604020202020204" pitchFamily="34" charset="0"/>
              <a:buChar char="•"/>
            </a:pPr>
            <a:r>
              <a:rPr lang="en-US" dirty="0">
                <a:ea typeface="ＭＳ Ｐゴシック"/>
                <a:cs typeface="Calibri"/>
              </a:rPr>
              <a:t>Dataset Type: Opensource </a:t>
            </a:r>
          </a:p>
          <a:p>
            <a:pPr lvl="1">
              <a:buFont typeface="Arial,Sans-Serif" panose="020B0604020202020204" pitchFamily="34" charset="0"/>
              <a:buChar char="•"/>
            </a:pPr>
            <a:r>
              <a:rPr lang="en-US" dirty="0">
                <a:ea typeface="ＭＳ Ｐゴシック"/>
                <a:cs typeface="Calibri"/>
              </a:rPr>
              <a:t>Dataset Size: [e.g., 20 GB]</a:t>
            </a:r>
          </a:p>
          <a:p>
            <a:pPr lvl="1">
              <a:buFont typeface="Arial,Sans-Serif" panose="020B0604020202020204" pitchFamily="34" charset="0"/>
              <a:buChar char="•"/>
            </a:pPr>
            <a:endParaRPr lang="en-US" dirty="0">
              <a:cs typeface="Calibri"/>
            </a:endParaRPr>
          </a:p>
          <a:p>
            <a:pPr>
              <a:buFont typeface="Arial,Sans-Serif" panose="020B0604020202020204" pitchFamily="34" charset="0"/>
              <a:buChar char="•"/>
            </a:pPr>
            <a:r>
              <a:rPr lang="en-US" dirty="0">
                <a:solidFill>
                  <a:srgbClr val="116020"/>
                </a:solidFill>
                <a:ea typeface="ＭＳ Ｐゴシック"/>
                <a:cs typeface="+mn-lt"/>
              </a:rPr>
              <a:t>Dataset Name: </a:t>
            </a:r>
            <a:r>
              <a:rPr lang="en-US" dirty="0">
                <a:solidFill>
                  <a:schemeClr val="bg2">
                    <a:lumMod val="10000"/>
                  </a:schemeClr>
                </a:solidFill>
                <a:ea typeface="ＭＳ Ｐゴシック"/>
                <a:cs typeface="+mn-lt"/>
              </a:rPr>
              <a:t>Contrail Dataset</a:t>
            </a:r>
          </a:p>
          <a:p>
            <a:pPr lvl="1">
              <a:buFont typeface="Arial,Sans-Serif" panose="020B0604020202020204" pitchFamily="34" charset="0"/>
              <a:buChar char="•"/>
            </a:pPr>
            <a:r>
              <a:rPr lang="en-US" dirty="0">
                <a:ea typeface="ＭＳ Ｐゴシック"/>
                <a:cs typeface="+mn-lt"/>
              </a:rPr>
              <a:t>Dataset Owner: Lance Sherry </a:t>
            </a:r>
          </a:p>
          <a:p>
            <a:pPr lvl="1">
              <a:buFont typeface="Arial,Sans-Serif" panose="020B0604020202020204" pitchFamily="34" charset="0"/>
              <a:buChar char="•"/>
            </a:pPr>
            <a:r>
              <a:rPr lang="en-US" dirty="0">
                <a:ea typeface="ＭＳ Ｐゴシック"/>
                <a:cs typeface="+mn-lt"/>
              </a:rPr>
              <a:t>Dataset Type: Proprietary</a:t>
            </a:r>
            <a:endParaRPr lang="en-US" dirty="0"/>
          </a:p>
          <a:p>
            <a:pPr lvl="1">
              <a:buFont typeface="Arial,Sans-Serif" panose="020B0604020202020204" pitchFamily="34" charset="0"/>
              <a:buChar char="•"/>
            </a:pPr>
            <a:r>
              <a:rPr lang="en-US" dirty="0">
                <a:ea typeface="ＭＳ Ｐゴシック"/>
                <a:cs typeface="+mn-lt"/>
              </a:rPr>
              <a:t>Dataset Size: [e.g., 20 GB]</a:t>
            </a:r>
            <a:endParaRPr lang="en-US" dirty="0"/>
          </a:p>
        </p:txBody>
      </p:sp>
    </p:spTree>
    <p:extLst>
      <p:ext uri="{BB962C8B-B14F-4D97-AF65-F5344CB8AC3E}">
        <p14:creationId xmlns:p14="http://schemas.microsoft.com/office/powerpoint/2010/main" val="2636412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48604-943E-44E8-9EE7-C7C4463C3687}"/>
              </a:ext>
            </a:extLst>
          </p:cNvPr>
          <p:cNvSpPr>
            <a:spLocks noGrp="1"/>
          </p:cNvSpPr>
          <p:nvPr>
            <p:ph type="body" sz="quarter" idx="13"/>
          </p:nvPr>
        </p:nvSpPr>
        <p:spPr/>
        <p:txBody>
          <a:bodyPr/>
          <a:lstStyle/>
          <a:p>
            <a:r>
              <a:rPr lang="en-US" dirty="0"/>
              <a:t>Potential Analytics/algorithms – Algorithms</a:t>
            </a:r>
          </a:p>
        </p:txBody>
      </p:sp>
      <p:sp>
        <p:nvSpPr>
          <p:cNvPr id="3" name="Text Placeholder 2">
            <a:extLst>
              <a:ext uri="{FF2B5EF4-FFF2-40B4-BE49-F238E27FC236}">
                <a16:creationId xmlns:a16="http://schemas.microsoft.com/office/drawing/2014/main" id="{8AD49044-322B-4E2B-9D99-A3728A7CE602}"/>
              </a:ext>
            </a:extLst>
          </p:cNvPr>
          <p:cNvSpPr>
            <a:spLocks noGrp="1"/>
          </p:cNvSpPr>
          <p:nvPr>
            <p:ph type="body" sz="quarter" idx="14"/>
          </p:nvPr>
        </p:nvSpPr>
        <p:spPr>
          <a:xfrm>
            <a:off x="406400" y="1524000"/>
            <a:ext cx="10769600" cy="5257800"/>
          </a:xfrm>
        </p:spPr>
        <p:txBody>
          <a:bodyPr/>
          <a:lstStyle/>
          <a:p>
            <a:pPr>
              <a:buFont typeface="+mj-lt"/>
              <a:buAutoNum type="arabicPeriod"/>
            </a:pPr>
            <a:r>
              <a:rPr lang="en-US" sz="1200" b="1" dirty="0"/>
              <a:t>Logistic Regression:</a:t>
            </a:r>
            <a:r>
              <a:rPr lang="en-US" sz="1200" dirty="0"/>
              <a:t> A linear model that is widely used for binary classification tasks. It models the probability of the output belonging to a particular class.</a:t>
            </a:r>
          </a:p>
          <a:p>
            <a:pPr>
              <a:buFont typeface="+mj-lt"/>
              <a:buAutoNum type="arabicPeriod"/>
            </a:pPr>
            <a:r>
              <a:rPr lang="en-US" sz="1200" b="1" dirty="0"/>
              <a:t>Decision Trees:</a:t>
            </a:r>
            <a:r>
              <a:rPr lang="en-US" sz="1200" dirty="0"/>
              <a:t> A tree-based model that splits data based on different features to create a hierarchy of decision rules. It is intuitive and can handle both categorical and numerical data.</a:t>
            </a:r>
          </a:p>
          <a:p>
            <a:pPr>
              <a:buFont typeface="+mj-lt"/>
              <a:buAutoNum type="arabicPeriod"/>
            </a:pPr>
            <a:r>
              <a:rPr lang="en-US" sz="1200" b="1" dirty="0"/>
              <a:t>Random Forest:</a:t>
            </a:r>
            <a:r>
              <a:rPr lang="en-US" sz="1200" dirty="0"/>
              <a:t> An ensemble method that combines multiple decision trees to make predictions. It reduces overfitting and provides robust performance by aggregating predictions from individual trees.</a:t>
            </a:r>
          </a:p>
          <a:p>
            <a:pPr>
              <a:buFont typeface="+mj-lt"/>
              <a:buAutoNum type="arabicPeriod"/>
            </a:pPr>
            <a:r>
              <a:rPr lang="en-US" sz="1200" b="1" dirty="0"/>
              <a:t>Support Vector Machines (SVM):</a:t>
            </a:r>
            <a:r>
              <a:rPr lang="en-US" sz="1200" dirty="0"/>
              <a:t> A powerful algorithm for binary classification tasks. SVM finds the optimal hyperplane that maximally separates the data points of different classes.</a:t>
            </a:r>
          </a:p>
          <a:p>
            <a:pPr>
              <a:buFont typeface="+mj-lt"/>
              <a:buAutoNum type="arabicPeriod"/>
            </a:pPr>
            <a:r>
              <a:rPr lang="en-US" sz="1200" b="1" dirty="0"/>
              <a:t>Naive Bayes:</a:t>
            </a:r>
            <a:r>
              <a:rPr lang="en-US" sz="1200" dirty="0"/>
              <a:t> A probabilistic model based on Bayes' theorem and the assumption of feature independence. It is efficient and works well with high-dimensional data.</a:t>
            </a:r>
          </a:p>
          <a:p>
            <a:pPr>
              <a:buFont typeface="+mj-lt"/>
              <a:buAutoNum type="arabicPeriod"/>
            </a:pPr>
            <a:r>
              <a:rPr lang="en-US" sz="1200" b="1" dirty="0"/>
              <a:t>K-Nearest Neighbors (KNN):</a:t>
            </a:r>
            <a:r>
              <a:rPr lang="en-US" sz="1200" dirty="0"/>
              <a:t> A simple algorithm that classifies new data points based on the majority class of their K nearest neighbors in the training set. It is non-parametric and doesn't require training.</a:t>
            </a:r>
          </a:p>
          <a:p>
            <a:pPr>
              <a:buFont typeface="+mj-lt"/>
              <a:buAutoNum type="arabicPeriod"/>
            </a:pPr>
            <a:r>
              <a:rPr lang="en-US" sz="1200" b="1" dirty="0"/>
              <a:t>Gradient Boosting Machines (GBM):</a:t>
            </a:r>
            <a:r>
              <a:rPr lang="en-US" sz="1200" dirty="0"/>
              <a:t> An ensemble method that combines weak learners (typically decision trees) in a sequential manner. It optimizes the loss function by adding models that correct the mistakes made by previous models.</a:t>
            </a:r>
          </a:p>
          <a:p>
            <a:pPr>
              <a:buFont typeface="+mj-lt"/>
              <a:buAutoNum type="arabicPeriod"/>
            </a:pPr>
            <a:r>
              <a:rPr lang="en-US" sz="1200" b="1" dirty="0"/>
              <a:t>Neural Networks:</a:t>
            </a:r>
            <a:r>
              <a:rPr lang="en-US" sz="1200" dirty="0"/>
              <a:t> Deep learning models consisting of interconnected layers of nodes (neurons) that learn complex patterns and relationships in the data. They are highly flexible and can handle large and diverse datasets.</a:t>
            </a:r>
          </a:p>
          <a:p>
            <a:pPr>
              <a:buFont typeface="+mj-lt"/>
              <a:buAutoNum type="arabicPeriod"/>
            </a:pPr>
            <a:r>
              <a:rPr lang="en-US" sz="1200" b="1" dirty="0"/>
              <a:t>AdaBoost:</a:t>
            </a:r>
            <a:r>
              <a:rPr lang="en-US" sz="1200" dirty="0"/>
              <a:t> An ensemble method that combines multiple weak learners and assigns higher weights to misclassified instances. It adapts to the previous classifier's performance and improves overall accuracy.</a:t>
            </a:r>
          </a:p>
          <a:p>
            <a:pPr>
              <a:buFont typeface="+mj-lt"/>
              <a:buAutoNum type="arabicPeriod"/>
            </a:pPr>
            <a:r>
              <a:rPr lang="en-US" sz="1200" b="1" dirty="0" err="1"/>
              <a:t>XGBoost</a:t>
            </a:r>
            <a:r>
              <a:rPr lang="en-US" sz="1200" b="1" dirty="0"/>
              <a:t>:</a:t>
            </a:r>
            <a:r>
              <a:rPr lang="en-US" sz="1200" dirty="0"/>
              <a:t> A highly optimized implementation of gradient boosting that provides high performance and scalability. It has become popular in various machine learning competitions.</a:t>
            </a:r>
          </a:p>
          <a:p>
            <a:pPr>
              <a:buFont typeface="+mj-lt"/>
              <a:buAutoNum type="arabicPeriod"/>
            </a:pPr>
            <a:r>
              <a:rPr lang="en-US" sz="1200" b="1" dirty="0" err="1"/>
              <a:t>CatBoost</a:t>
            </a:r>
            <a:r>
              <a:rPr lang="en-US" sz="1200" b="1" dirty="0"/>
              <a:t>:</a:t>
            </a:r>
            <a:r>
              <a:rPr lang="en-US" sz="1200" dirty="0"/>
              <a:t> Another gradient boosting algorithm that handles categorical variables efficiently and provides strong out-of-the-box performance. It automatically handles feature preprocessing and offers GPU support.</a:t>
            </a:r>
          </a:p>
          <a:p>
            <a:pPr>
              <a:buFont typeface="+mj-lt"/>
              <a:buAutoNum type="arabicPeriod"/>
            </a:pPr>
            <a:r>
              <a:rPr lang="en-US" sz="1200" b="1" dirty="0"/>
              <a:t>Linear Discriminant Analysis (LDA):</a:t>
            </a:r>
            <a:r>
              <a:rPr lang="en-US" sz="1200" dirty="0"/>
              <a:t> A dimensionality reduction technique that maximizes the separability between classes by projecting the data onto a lower-dimensional space.</a:t>
            </a:r>
          </a:p>
          <a:p>
            <a:endParaRPr lang="en-US" sz="1200" dirty="0"/>
          </a:p>
        </p:txBody>
      </p:sp>
      <p:sp>
        <p:nvSpPr>
          <p:cNvPr id="6" name="Text Placeholder 2">
            <a:extLst>
              <a:ext uri="{FF2B5EF4-FFF2-40B4-BE49-F238E27FC236}">
                <a16:creationId xmlns:a16="http://schemas.microsoft.com/office/drawing/2014/main" id="{21A228A4-1852-A9BD-77E3-1B15AA39C6ED}"/>
              </a:ext>
            </a:extLst>
          </p:cNvPr>
          <p:cNvSpPr txBox="1">
            <a:spLocks/>
          </p:cNvSpPr>
          <p:nvPr/>
        </p:nvSpPr>
        <p:spPr bwMode="auto">
          <a:xfrm>
            <a:off x="406400" y="838200"/>
            <a:ext cx="10769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algn="ctr"/>
            <a:r>
              <a:rPr lang="en-US" sz="1400" i="1" dirty="0"/>
              <a:t>Our choice of algorithm depends on the specific problem, data characteristics, and available resources. We will experiment with different algorithms and evaluate their performance to select the most suitable one for our task.</a:t>
            </a:r>
            <a:endParaRPr lang="en-US" sz="1400" i="1" kern="0" dirty="0"/>
          </a:p>
        </p:txBody>
      </p:sp>
    </p:spTree>
    <p:extLst>
      <p:ext uri="{BB962C8B-B14F-4D97-AF65-F5344CB8AC3E}">
        <p14:creationId xmlns:p14="http://schemas.microsoft.com/office/powerpoint/2010/main" val="389405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48604-943E-44E8-9EE7-C7C4463C3687}"/>
              </a:ext>
            </a:extLst>
          </p:cNvPr>
          <p:cNvSpPr>
            <a:spLocks noGrp="1"/>
          </p:cNvSpPr>
          <p:nvPr>
            <p:ph type="body" sz="quarter" idx="13"/>
          </p:nvPr>
        </p:nvSpPr>
        <p:spPr/>
        <p:txBody>
          <a:bodyPr/>
          <a:lstStyle/>
          <a:p>
            <a:r>
              <a:rPr lang="en-US" dirty="0"/>
              <a:t>Potential Analytics/algorithms – Computer Resources (Matt’s Local Machine)</a:t>
            </a:r>
          </a:p>
        </p:txBody>
      </p:sp>
      <p:sp>
        <p:nvSpPr>
          <p:cNvPr id="3" name="Text Placeholder 2">
            <a:extLst>
              <a:ext uri="{FF2B5EF4-FFF2-40B4-BE49-F238E27FC236}">
                <a16:creationId xmlns:a16="http://schemas.microsoft.com/office/drawing/2014/main" id="{8AD49044-322B-4E2B-9D99-A3728A7CE602}"/>
              </a:ext>
            </a:extLst>
          </p:cNvPr>
          <p:cNvSpPr>
            <a:spLocks noGrp="1"/>
          </p:cNvSpPr>
          <p:nvPr>
            <p:ph type="body" sz="quarter" idx="14"/>
          </p:nvPr>
        </p:nvSpPr>
        <p:spPr/>
        <p:txBody>
          <a:bodyPr/>
          <a:lstStyle/>
          <a:p>
            <a:endParaRPr lang="en-US" dirty="0"/>
          </a:p>
        </p:txBody>
      </p:sp>
      <p:pic>
        <p:nvPicPr>
          <p:cNvPr id="7" name="Picture 6">
            <a:extLst>
              <a:ext uri="{FF2B5EF4-FFF2-40B4-BE49-F238E27FC236}">
                <a16:creationId xmlns:a16="http://schemas.microsoft.com/office/drawing/2014/main" id="{7DFFD51B-62C3-EAC8-3139-D17E1390A6C7}"/>
              </a:ext>
            </a:extLst>
          </p:cNvPr>
          <p:cNvPicPr>
            <a:picLocks noChangeAspect="1"/>
          </p:cNvPicPr>
          <p:nvPr/>
        </p:nvPicPr>
        <p:blipFill>
          <a:blip r:embed="rId2"/>
          <a:stretch>
            <a:fillRect/>
          </a:stretch>
        </p:blipFill>
        <p:spPr>
          <a:xfrm>
            <a:off x="406400" y="1066799"/>
            <a:ext cx="10769600" cy="5029199"/>
          </a:xfrm>
          <a:prstGeom prst="rect">
            <a:avLst/>
          </a:prstGeom>
        </p:spPr>
      </p:pic>
      <p:pic>
        <p:nvPicPr>
          <p:cNvPr id="9" name="Picture 8">
            <a:extLst>
              <a:ext uri="{FF2B5EF4-FFF2-40B4-BE49-F238E27FC236}">
                <a16:creationId xmlns:a16="http://schemas.microsoft.com/office/drawing/2014/main" id="{F05DB24A-F738-72BD-282B-6B69558E6B98}"/>
              </a:ext>
            </a:extLst>
          </p:cNvPr>
          <p:cNvPicPr>
            <a:picLocks noChangeAspect="1"/>
          </p:cNvPicPr>
          <p:nvPr/>
        </p:nvPicPr>
        <p:blipFill>
          <a:blip r:embed="rId3"/>
          <a:stretch>
            <a:fillRect/>
          </a:stretch>
        </p:blipFill>
        <p:spPr>
          <a:xfrm>
            <a:off x="8432800" y="1752600"/>
            <a:ext cx="2743200" cy="2494800"/>
          </a:xfrm>
          <a:prstGeom prst="rect">
            <a:avLst/>
          </a:prstGeom>
          <a:solidFill>
            <a:srgbClr val="FFFFFF">
              <a:shade val="85000"/>
            </a:srgbClr>
          </a:solidFill>
          <a:ln w="88900" cap="sq">
            <a:solidFill>
              <a:srgbClr val="463E3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75175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Weekly Partner Meeting Progress Update</a:t>
            </a:r>
          </a:p>
        </p:txBody>
      </p:sp>
      <p:sp>
        <p:nvSpPr>
          <p:cNvPr id="3" name="Text Placeholder 2">
            <a:extLst>
              <a:ext uri="{FF2B5EF4-FFF2-40B4-BE49-F238E27FC236}">
                <a16:creationId xmlns:a16="http://schemas.microsoft.com/office/drawing/2014/main" id="{AE07E9A3-E917-9C6D-B070-C2895BA04DD8}"/>
              </a:ext>
            </a:extLst>
          </p:cNvPr>
          <p:cNvSpPr>
            <a:spLocks noGrp="1"/>
          </p:cNvSpPr>
          <p:nvPr>
            <p:ph type="body" sz="quarter" idx="14"/>
          </p:nvPr>
        </p:nvSpPr>
        <p:spPr>
          <a:xfrm>
            <a:off x="416296" y="1066800"/>
            <a:ext cx="10769600" cy="5029200"/>
          </a:xfrm>
        </p:spPr>
        <p:txBody>
          <a:bodyPr/>
          <a:lstStyle/>
          <a:p>
            <a:pPr marL="0" indent="0"/>
            <a:r>
              <a:rPr lang="en-US" b="1" dirty="0">
                <a:ea typeface="ＭＳ Ｐゴシック"/>
              </a:rPr>
              <a:t>Prior Week :</a:t>
            </a:r>
            <a:r>
              <a:rPr lang="en-US" dirty="0">
                <a:ea typeface="ＭＳ Ｐゴシック"/>
              </a:rPr>
              <a:t> N/A</a:t>
            </a:r>
            <a:endParaRPr lang="en-US" dirty="0"/>
          </a:p>
          <a:p>
            <a:pPr marL="0" indent="0"/>
            <a:r>
              <a:rPr lang="en-US" b="1" dirty="0">
                <a:ea typeface="ＭＳ Ｐゴシック"/>
              </a:rPr>
              <a:t>Sprint #1  Interim #1: </a:t>
            </a:r>
            <a:endParaRPr lang="en-US" b="1" dirty="0"/>
          </a:p>
          <a:p>
            <a:pPr lvl="1">
              <a:buFont typeface="Arial"/>
              <a:buChar char="•"/>
            </a:pPr>
            <a:r>
              <a:rPr lang="en-US" dirty="0">
                <a:solidFill>
                  <a:srgbClr val="116020"/>
                </a:solidFill>
                <a:ea typeface="ＭＳ Ｐゴシック"/>
                <a:cs typeface="Calibri"/>
              </a:rPr>
              <a:t>Identify team name and roles</a:t>
            </a:r>
          </a:p>
          <a:p>
            <a:pPr lvl="1">
              <a:buFont typeface="Arial"/>
              <a:buChar char="•"/>
            </a:pPr>
            <a:r>
              <a:rPr lang="en-US" dirty="0">
                <a:solidFill>
                  <a:srgbClr val="116020"/>
                </a:solidFill>
                <a:ea typeface="ＭＳ Ｐゴシック"/>
              </a:rPr>
              <a:t>Read over material and ask clarification follow-up questions</a:t>
            </a:r>
          </a:p>
          <a:p>
            <a:pPr lvl="1">
              <a:buFont typeface="Arial"/>
              <a:buChar char="•"/>
            </a:pPr>
            <a:r>
              <a:rPr lang="en-US" dirty="0">
                <a:solidFill>
                  <a:srgbClr val="116020"/>
                </a:solidFill>
                <a:ea typeface="ＭＳ Ｐゴシック"/>
                <a:cs typeface="Calibri"/>
              </a:rPr>
              <a:t>Created GitHub repository and Slack communication channel</a:t>
            </a:r>
            <a:endParaRPr lang="en-US" dirty="0">
              <a:ea typeface="ＭＳ Ｐゴシック"/>
              <a:cs typeface="Calibri"/>
            </a:endParaRPr>
          </a:p>
          <a:p>
            <a:pPr lvl="1">
              <a:buFont typeface="Arial"/>
              <a:buChar char="•"/>
            </a:pPr>
            <a:r>
              <a:rPr lang="en-US" dirty="0">
                <a:solidFill>
                  <a:srgbClr val="116020"/>
                </a:solidFill>
                <a:ea typeface="ＭＳ Ｐゴシック"/>
                <a:cs typeface="Calibri"/>
              </a:rPr>
              <a:t>Established weekly meeting schedule with Project Partner</a:t>
            </a:r>
          </a:p>
          <a:p>
            <a:pPr lvl="1">
              <a:buFont typeface="Arial"/>
              <a:buChar char="•"/>
            </a:pPr>
            <a:r>
              <a:rPr lang="en-US" dirty="0">
                <a:solidFill>
                  <a:srgbClr val="116020"/>
                </a:solidFill>
                <a:ea typeface="ＭＳ Ｐゴシック"/>
                <a:cs typeface="Calibri"/>
              </a:rPr>
              <a:t>Create Tasks for Interim #2</a:t>
            </a:r>
          </a:p>
          <a:p>
            <a:pPr marL="0" indent="0"/>
            <a:r>
              <a:rPr lang="en-US" b="1" dirty="0">
                <a:ea typeface="ＭＳ Ｐゴシック"/>
              </a:rPr>
              <a:t>Sprint #1  Interim #2: </a:t>
            </a:r>
            <a:endParaRPr lang="en-US" b="1" dirty="0"/>
          </a:p>
          <a:p>
            <a:pPr lvl="1">
              <a:buFont typeface="Arial"/>
              <a:buChar char="•"/>
            </a:pPr>
            <a:r>
              <a:rPr lang="en-US" dirty="0">
                <a:solidFill>
                  <a:srgbClr val="116020"/>
                </a:solidFill>
                <a:ea typeface="ＭＳ Ｐゴシック"/>
                <a:cs typeface="Calibri"/>
              </a:rPr>
              <a:t>Identifying and reassessing total project workload </a:t>
            </a:r>
          </a:p>
          <a:p>
            <a:pPr lvl="1">
              <a:buFont typeface="Arial"/>
              <a:buChar char="•"/>
            </a:pPr>
            <a:r>
              <a:rPr lang="en-US" dirty="0">
                <a:solidFill>
                  <a:srgbClr val="116020"/>
                </a:solidFill>
                <a:ea typeface="ＭＳ Ｐゴシック"/>
                <a:cs typeface="Calibri"/>
              </a:rPr>
              <a:t>Head-start on obtaining data to conduct data feasibility assessment </a:t>
            </a:r>
          </a:p>
          <a:p>
            <a:pPr lvl="1">
              <a:buFont typeface="Arial"/>
              <a:buChar char="•"/>
            </a:pPr>
            <a:r>
              <a:rPr lang="en-US" dirty="0">
                <a:solidFill>
                  <a:srgbClr val="116020"/>
                </a:solidFill>
                <a:ea typeface="ＭＳ Ｐゴシック"/>
                <a:cs typeface="Calibri"/>
              </a:rPr>
              <a:t>“Identifying a conversion from altitude in provided atmospheric units into feet” </a:t>
            </a:r>
            <a:r>
              <a:rPr lang="en-US" b="1" dirty="0">
                <a:solidFill>
                  <a:srgbClr val="116020"/>
                </a:solidFill>
                <a:ea typeface="ＭＳ Ｐゴシック"/>
                <a:cs typeface="Calibri"/>
              </a:rPr>
              <a:t>POC assigned task</a:t>
            </a:r>
            <a:endParaRPr lang="en-US" dirty="0">
              <a:solidFill>
                <a:srgbClr val="116020"/>
              </a:solidFill>
              <a:ea typeface="ＭＳ Ｐゴシック"/>
              <a:cs typeface="Calibri"/>
            </a:endParaRPr>
          </a:p>
          <a:p>
            <a:pPr lvl="1">
              <a:buFont typeface="Arial"/>
              <a:buChar char="•"/>
            </a:pPr>
            <a:endParaRPr lang="en-US" dirty="0">
              <a:solidFill>
                <a:srgbClr val="116020"/>
              </a:solidFill>
              <a:ea typeface="ＭＳ Ｐゴシック"/>
              <a:cs typeface="Calibri"/>
            </a:endParaRPr>
          </a:p>
          <a:p>
            <a:pPr lvl="1">
              <a:buFont typeface="Arial"/>
              <a:buChar char="•"/>
            </a:pPr>
            <a:endParaRPr lang="en-US" dirty="0">
              <a:solidFill>
                <a:srgbClr val="116020"/>
              </a:solidFill>
              <a:cs typeface="Calibri"/>
            </a:endParaRPr>
          </a:p>
          <a:p>
            <a:pPr lvl="1">
              <a:buFont typeface="Arial"/>
              <a:buChar char="•"/>
            </a:pPr>
            <a:endParaRPr lang="en-US" dirty="0">
              <a:cs typeface="Calibri"/>
            </a:endParaRPr>
          </a:p>
          <a:p>
            <a:endParaRPr lang="en-US" dirty="0">
              <a:cs typeface="Calibri"/>
            </a:endParaRPr>
          </a:p>
          <a:p>
            <a:endParaRPr lang="en-US" dirty="0">
              <a:cs typeface="Calibri"/>
            </a:endParaRPr>
          </a:p>
        </p:txBody>
      </p:sp>
      <p:pic>
        <p:nvPicPr>
          <p:cNvPr id="10" name="Picture 9">
            <a:extLst>
              <a:ext uri="{FF2B5EF4-FFF2-40B4-BE49-F238E27FC236}">
                <a16:creationId xmlns:a16="http://schemas.microsoft.com/office/drawing/2014/main" id="{7FF41BD8-170F-3D39-1131-63587E3DE091}"/>
              </a:ext>
            </a:extLst>
          </p:cNvPr>
          <p:cNvPicPr>
            <a:picLocks noChangeAspect="1"/>
          </p:cNvPicPr>
          <p:nvPr/>
        </p:nvPicPr>
        <p:blipFill>
          <a:blip r:embed="rId2"/>
          <a:stretch>
            <a:fillRect/>
          </a:stretch>
        </p:blipFill>
        <p:spPr>
          <a:xfrm>
            <a:off x="304800" y="4309311"/>
            <a:ext cx="8649907" cy="2514600"/>
          </a:xfrm>
          <a:prstGeom prst="rect">
            <a:avLst/>
          </a:prstGeom>
        </p:spPr>
      </p:pic>
    </p:spTree>
    <p:extLst>
      <p:ext uri="{BB962C8B-B14F-4D97-AF65-F5344CB8AC3E}">
        <p14:creationId xmlns:p14="http://schemas.microsoft.com/office/powerpoint/2010/main" val="1172948544"/>
      </p:ext>
    </p:extLst>
  </p:cSld>
  <p:clrMapOvr>
    <a:masterClrMapping/>
  </p:clrMapOvr>
</p:sld>
</file>

<file path=ppt/theme/theme1.xml><?xml version="1.0" encoding="utf-8"?>
<a:theme xmlns:a="http://schemas.openxmlformats.org/drawingml/2006/main" name="MasonBrand.pxtx">
  <a:themeElements>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1530</Words>
  <Application>Microsoft Office PowerPoint</Application>
  <PresentationFormat>Widescreen</PresentationFormat>
  <Paragraphs>147</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Arial,Sans-Serif</vt:lpstr>
      <vt:lpstr>Calibri</vt:lpstr>
      <vt:lpstr>MasonBrand.pxtx</vt:lpstr>
      <vt:lpstr>Sprint 1 Status Update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1 Status Update</dc:title>
  <dc:creator/>
  <cp:lastModifiedBy/>
  <cp:revision>199</cp:revision>
  <dcterms:created xsi:type="dcterms:W3CDTF">2010-04-19T20:44:32Z</dcterms:created>
  <dcterms:modified xsi:type="dcterms:W3CDTF">2023-05-29T23:24:37Z</dcterms:modified>
</cp:coreProperties>
</file>